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Old Standard TT"/>
      <p:regular r:id="rId30"/>
      <p:bold r:id="rId31"/>
      <p: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992238E2-E37E-4D87-A5A5-2C52E66979F3}">
  <a:tblStyle styleId="{992238E2-E37E-4D87-A5A5-2C52E66979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ldStandardTT-bold.fntdata"/><Relationship Id="rId30" Type="http://schemas.openxmlformats.org/officeDocument/2006/relationships/font" Target="fonts/OldStandardTT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OldStandardT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7d04252fbb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7d04252fbb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7d04252fb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7d04252fb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7d04252fbb_1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7d04252fbb_1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7d04252fbb_1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7d04252fbb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7d04252fbb_1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7d04252fbb_1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7d04252fbb_1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7d04252fbb_1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7d04252fbb_1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7d04252fbb_1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7d04252fbb_1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7d04252fbb_1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d04252fbb_1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d04252fbb_1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d04252fbb_1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7d04252fbb_1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d04252fb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d04252fb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d04252fbb_1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7d04252fbb_1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7d04252fbb_1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7d04252fbb_1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7d04252fbb_1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7d04252fbb_1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7d04252fbb_1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7d04252fbb_1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d04252fbb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d04252fbb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d04252fbb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d04252fbb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d04252fbb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d04252fbb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d04252fbb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d04252fbb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d04252fbb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d04252fbb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d04252fbb_1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d04252fbb_1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d04252fbb_1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d04252fbb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uci-retail-recommender.herokuapp.com/" TargetMode="External"/><Relationship Id="rId4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19.png"/><Relationship Id="rId5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Relationship Id="rId4" Type="http://schemas.openxmlformats.org/officeDocument/2006/relationships/image" Target="../media/image3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archive.ics.uci.edu/ml/datasets/online+retail" TargetMode="External"/><Relationship Id="rId4" Type="http://schemas.openxmlformats.org/officeDocument/2006/relationships/hyperlink" Target="https://archive.ics.uci.edu/ml/datasets/Online+Retail+II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2.png"/><Relationship Id="rId6" Type="http://schemas.openxmlformats.org/officeDocument/2006/relationships/image" Target="../media/image2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8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public.tableau.com/profile/lim.yu.zheng#!/vizhome/UCI-retail-recommenderMarketing-Dashboard/Story1?publish=yes" TargetMode="External"/><Relationship Id="rId4" Type="http://schemas.openxmlformats.org/officeDocument/2006/relationships/hyperlink" Target="http://uci-retail-recommender.herokuapp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ublic.tableau.com/profile/lim.yu.zheng#!/vizhome/UCI-retail-recommenderMarketing-Dashboard/Story1?publish=ye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10.png"/><Relationship Id="rId6" Type="http://schemas.openxmlformats.org/officeDocument/2006/relationships/image" Target="../media/image9.png"/><Relationship Id="rId7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hyperlink" Target="https://www.barilliance.com/rfm-analysis/#tab-con-1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Project: E-commerce end-to-end Marketing Strategy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Segmentation, Recommendation System, Market Basket Analysis</a:t>
            </a:r>
            <a:endParaRPr/>
          </a:p>
        </p:txBody>
      </p:sp>
      <p:sp>
        <p:nvSpPr>
          <p:cNvPr id="61" name="Google Shape;61;p13"/>
          <p:cNvSpPr txBox="1"/>
          <p:nvPr>
            <p:ph type="ctrTitle"/>
          </p:nvPr>
        </p:nvSpPr>
        <p:spPr>
          <a:xfrm>
            <a:off x="588900" y="355550"/>
            <a:ext cx="7412400" cy="10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Lim Yu Zheng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General Assembly (Data Science Immersive 11) 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Nov19-Jan20</a:t>
            </a: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P2. Product Recommendation</a:t>
            </a:r>
            <a:endParaRPr/>
          </a:p>
        </p:txBody>
      </p:sp>
      <p:sp>
        <p:nvSpPr>
          <p:cNvPr id="199" name="Google Shape;199;p22"/>
          <p:cNvSpPr txBox="1"/>
          <p:nvPr>
            <p:ph idx="1" type="body"/>
          </p:nvPr>
        </p:nvSpPr>
        <p:spPr>
          <a:xfrm>
            <a:off x="311700" y="1171600"/>
            <a:ext cx="8520600" cy="38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Approach: Collaborative Filtering (data only has purchased qty: ‘implicit feedback’)</a:t>
            </a:r>
            <a:br>
              <a:rPr lang="en"/>
            </a:br>
            <a:r>
              <a:rPr lang="en"/>
              <a:t>Evaluation: Mean Precision@k (&amp; less importantly Mean Recall@k, Mean AUC)</a:t>
            </a:r>
            <a:br>
              <a:rPr lang="en"/>
            </a:br>
            <a:r>
              <a:rPr lang="en"/>
              <a:t>Conclusion: </a:t>
            </a:r>
            <a:r>
              <a:rPr b="1" lang="en"/>
              <a:t>Best model achieved </a:t>
            </a:r>
            <a:r>
              <a:rPr b="1" lang="en" u="sng"/>
              <a:t>mp@k=88%</a:t>
            </a:r>
            <a:r>
              <a:rPr lang="en"/>
              <a:t> (&amp; mr@k=51%, mAUC=100%)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Used fashion company Lyst’s LightFM library, for implicit feedback for recommendation engines.</a:t>
            </a:r>
            <a:br>
              <a:rPr lang="en"/>
            </a:br>
            <a:r>
              <a:rPr lang="en"/>
              <a:t>-matrix factorisation</a:t>
            </a:r>
            <a:br>
              <a:rPr lang="en"/>
            </a:br>
            <a:r>
              <a:rPr lang="en"/>
              <a:t>-inbuilt mp@k, mr@k, mauc scoring functions</a:t>
            </a:r>
            <a:br>
              <a:rPr lang="en"/>
            </a:br>
            <a:r>
              <a:rPr lang="en"/>
              <a:t>-inbuilt prediction/recommendation functions</a:t>
            </a:r>
            <a:br>
              <a:rPr lang="en"/>
            </a:br>
            <a:r>
              <a:rPr lang="en"/>
              <a:t>-outperforms both collaborative and content-based models in cold-start or sparse interaction data scenarios</a:t>
            </a:r>
            <a:endParaRPr/>
          </a:p>
        </p:txBody>
      </p:sp>
      <p:sp>
        <p:nvSpPr>
          <p:cNvPr id="200" name="Google Shape;200;p22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1" name="Google Shape;201;p22"/>
          <p:cNvSpPr txBox="1"/>
          <p:nvPr/>
        </p:nvSpPr>
        <p:spPr>
          <a:xfrm>
            <a:off x="1849950" y="2265150"/>
            <a:ext cx="5444100" cy="6132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Old Standard TT"/>
                <a:ea typeface="Old Standard TT"/>
                <a:cs typeface="Old Standard TT"/>
                <a:sym typeface="Old Standard TT"/>
                <a:hlinkClick r:id="rId3"/>
              </a:rPr>
              <a:t>Mock E-commerce website with recommendation engine deployed on ‘http://uci-retail-recommender.herokuapp.com/’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02" name="Google Shape;20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2400" y="3178500"/>
            <a:ext cx="1904750" cy="127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EDA, Feature Engineering</a:t>
            </a:r>
            <a:endParaRPr/>
          </a:p>
        </p:txBody>
      </p:sp>
      <p:sp>
        <p:nvSpPr>
          <p:cNvPr id="208" name="Google Shape;208;p2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-already cleaned prior</a:t>
            </a:r>
            <a:br>
              <a:rPr lang="en"/>
            </a:br>
            <a:r>
              <a:rPr lang="en"/>
              <a:t>-aggregated each customer’s purchases of the same item, together, then binarized purchases into 1 (bought that product) and 0 (didn’t buy it)</a:t>
            </a:r>
            <a:br>
              <a:rPr lang="en"/>
            </a:br>
            <a:r>
              <a:rPr lang="en"/>
              <a:t>-converted to sparse matrix (required by lightfm)</a:t>
            </a:r>
            <a:br>
              <a:rPr lang="en"/>
            </a:br>
            <a:r>
              <a:rPr lang="en"/>
              <a:t>-noticed </a:t>
            </a:r>
            <a:r>
              <a:rPr lang="en"/>
              <a:t>long tail effect (only a few products have interactions with customers)</a:t>
            </a:r>
            <a:endParaRPr/>
          </a:p>
        </p:txBody>
      </p:sp>
      <p:pic>
        <p:nvPicPr>
          <p:cNvPr id="209" name="Google Shape;209;p23"/>
          <p:cNvPicPr preferRelativeResize="0"/>
          <p:nvPr/>
        </p:nvPicPr>
        <p:blipFill rotWithShape="1">
          <a:blip r:embed="rId3">
            <a:alphaModFix/>
          </a:blip>
          <a:srcRect b="25944" l="16722" r="50000" t="35406"/>
          <a:stretch/>
        </p:blipFill>
        <p:spPr>
          <a:xfrm>
            <a:off x="1529175" y="2919250"/>
            <a:ext cx="3042850" cy="198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3"/>
          <p:cNvPicPr preferRelativeResize="0"/>
          <p:nvPr/>
        </p:nvPicPr>
        <p:blipFill rotWithShape="1">
          <a:blip r:embed="rId4">
            <a:alphaModFix/>
          </a:blip>
          <a:srcRect b="28909" l="17032" r="50890" t="32441"/>
          <a:stretch/>
        </p:blipFill>
        <p:spPr>
          <a:xfrm>
            <a:off x="4636900" y="2919250"/>
            <a:ext cx="2933174" cy="198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3"/>
          <p:cNvPicPr preferRelativeResize="0"/>
          <p:nvPr/>
        </p:nvPicPr>
        <p:blipFill rotWithShape="1">
          <a:blip r:embed="rId5">
            <a:alphaModFix/>
          </a:blip>
          <a:srcRect b="23493" l="16431" r="21844" t="50560"/>
          <a:stretch/>
        </p:blipFill>
        <p:spPr>
          <a:xfrm>
            <a:off x="5129600" y="676750"/>
            <a:ext cx="3781176" cy="8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3"/>
          <p:cNvSpPr txBox="1"/>
          <p:nvPr/>
        </p:nvSpPr>
        <p:spPr>
          <a:xfrm>
            <a:off x="83475" y="3447550"/>
            <a:ext cx="15291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Many products not purchased in large amounts...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3" name="Google Shape;213;p23"/>
          <p:cNvSpPr txBox="1"/>
          <p:nvPr/>
        </p:nvSpPr>
        <p:spPr>
          <a:xfrm>
            <a:off x="7634950" y="3447550"/>
            <a:ext cx="15291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...nor </a:t>
            </a: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frequently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4" name="Google Shape;214;p23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BPR (baseline model)</a:t>
            </a:r>
            <a:endParaRPr/>
          </a:p>
        </p:txBody>
      </p:sp>
      <p:sp>
        <p:nvSpPr>
          <p:cNvPr id="220" name="Google Shape;220;p2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-BPR model: it optimises AUC score</a:t>
            </a:r>
            <a:br>
              <a:rPr lang="en"/>
            </a:br>
            <a:r>
              <a:rPr lang="en"/>
              <a:t>-Baseline because: </a:t>
            </a:r>
            <a:r>
              <a:rPr lang="en"/>
              <a:t>AUC measures the quality of the overall ranking (though </a:t>
            </a:r>
            <a:r>
              <a:rPr b="1" lang="en" u="sng"/>
              <a:t>without regard for top-k rankings</a:t>
            </a:r>
            <a:r>
              <a:rPr lang="en"/>
              <a:t>). That by and large, most recommendations are relevant.</a:t>
            </a:r>
            <a:br>
              <a:rPr lang="en"/>
            </a:br>
            <a:br>
              <a:rPr lang="en"/>
            </a:br>
            <a:r>
              <a:rPr lang="en"/>
              <a:t>								BUT!!!</a:t>
            </a:r>
            <a:br>
              <a:rPr lang="en"/>
            </a:br>
            <a:br>
              <a:rPr lang="en"/>
            </a:br>
            <a:r>
              <a:rPr lang="en"/>
              <a:t>-</a:t>
            </a:r>
            <a:r>
              <a:rPr b="1" lang="en" u="sng"/>
              <a:t>p@k is more important</a:t>
            </a:r>
            <a:r>
              <a:rPr lang="en"/>
              <a:t>, because customers won’t scroll to page 99 to find your recommendations. Need to </a:t>
            </a:r>
            <a:r>
              <a:rPr b="1" lang="en" u="sng"/>
              <a:t>prioritize relevant items at top of 1st page</a:t>
            </a:r>
            <a:r>
              <a:rPr lang="en"/>
              <a:t>, to best ensure their purchase. Hence, use...</a:t>
            </a:r>
            <a:br>
              <a:rPr lang="en"/>
            </a:br>
            <a:r>
              <a:rPr lang="en"/>
              <a:t>-WARP, k-OS WARP models: they optimise mp@k by prioritizing top-k recommended items</a:t>
            </a:r>
            <a:endParaRPr/>
          </a:p>
        </p:txBody>
      </p:sp>
      <p:graphicFrame>
        <p:nvGraphicFramePr>
          <p:cNvPr id="221" name="Google Shape;221;p24"/>
          <p:cNvGraphicFramePr/>
          <p:nvPr/>
        </p:nvGraphicFramePr>
        <p:xfrm>
          <a:off x="6024675" y="821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{992238E2-E37E-4D87-A5A5-2C52E66979F3}</a:tableStyleId>
              </a:tblPr>
              <a:tblGrid>
                <a:gridCol w="1057350"/>
                <a:gridCol w="625250"/>
                <a:gridCol w="569475"/>
                <a:gridCol w="555550"/>
              </a:tblGrid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mp@k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mr@k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mauc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BPR (baseline)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0.37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0.84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22" name="Google Shape;222;p24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P2. Model evaluation &amp; Conclusion</a:t>
            </a:r>
            <a:endParaRPr/>
          </a:p>
        </p:txBody>
      </p:sp>
      <p:sp>
        <p:nvSpPr>
          <p:cNvPr id="228" name="Google Shape;228;p2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-set k=10. Meaning, ‘Top 10 recommendations’</a:t>
            </a:r>
            <a:br>
              <a:rPr lang="en"/>
            </a:br>
            <a:r>
              <a:rPr lang="en"/>
              <a:t>-Baseline BPR vs the rest. </a:t>
            </a:r>
            <a:br>
              <a:rPr lang="en"/>
            </a:br>
            <a:r>
              <a:rPr lang="en"/>
              <a:t>	-default hyperparameters</a:t>
            </a:r>
            <a:br>
              <a:rPr lang="en"/>
            </a:br>
            <a:r>
              <a:rPr lang="en"/>
              <a:t>	</a:t>
            </a:r>
            <a:r>
              <a:rPr lang="en"/>
              <a:t>-10 epochs</a:t>
            </a:r>
            <a:br>
              <a:rPr lang="en"/>
            </a:br>
            <a:br>
              <a:rPr lang="en"/>
            </a:br>
            <a:br>
              <a:rPr lang="en"/>
            </a:br>
            <a:r>
              <a:rPr lang="en"/>
              <a:t>-Gridsearch. Hyperparameter tuning of WARP, k-OS WARP</a:t>
            </a:r>
            <a:br>
              <a:rPr lang="en"/>
            </a:br>
            <a:r>
              <a:rPr lang="en"/>
              <a:t>	-models: [WARP, k-OS WARP]</a:t>
            </a:r>
            <a:br>
              <a:rPr lang="en"/>
            </a:br>
            <a:r>
              <a:rPr lang="en"/>
              <a:t>	-no. of latent features: [100,150,200]</a:t>
            </a:r>
            <a:br>
              <a:rPr lang="en"/>
            </a:br>
            <a:r>
              <a:rPr lang="en"/>
              <a:t>	-learning schedules: [adagrad, adadelta]</a:t>
            </a:r>
            <a:br>
              <a:rPr lang="en"/>
            </a:br>
            <a:r>
              <a:rPr lang="en"/>
              <a:t>	-50 epochs</a:t>
            </a:r>
            <a:endParaRPr/>
          </a:p>
        </p:txBody>
      </p:sp>
      <p:graphicFrame>
        <p:nvGraphicFramePr>
          <p:cNvPr id="229" name="Google Shape;229;p25"/>
          <p:cNvGraphicFramePr/>
          <p:nvPr/>
        </p:nvGraphicFramePr>
        <p:xfrm>
          <a:off x="6024675" y="1690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{992238E2-E37E-4D87-A5A5-2C52E66979F3}</a:tableStyleId>
              </a:tblPr>
              <a:tblGrid>
                <a:gridCol w="1057350"/>
                <a:gridCol w="625250"/>
                <a:gridCol w="569475"/>
                <a:gridCol w="555550"/>
              </a:tblGrid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mp@k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mr@k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mauc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BPR (baseline)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0.37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0.84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WARP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0.34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k-OS WARP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0.27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0.85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30" name="Google Shape;230;p25"/>
          <p:cNvGraphicFramePr/>
          <p:nvPr/>
        </p:nvGraphicFramePr>
        <p:xfrm>
          <a:off x="6024675" y="3932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{992238E2-E37E-4D87-A5A5-2C52E66979F3}</a:tableStyleId>
              </a:tblPr>
              <a:tblGrid>
                <a:gridCol w="1057350"/>
                <a:gridCol w="625250"/>
                <a:gridCol w="569475"/>
                <a:gridCol w="555550"/>
              </a:tblGrid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WARP, 200, adadelta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0.88</a:t>
                      </a:r>
                      <a:endParaRPr b="1" sz="1000"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0.51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BFF76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0.100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BFF76D"/>
                    </a:solidFill>
                  </a:tcPr>
                </a:tc>
              </a:tr>
            </a:tbl>
          </a:graphicData>
        </a:graphic>
      </p:graphicFrame>
      <p:sp>
        <p:nvSpPr>
          <p:cNvPr id="231" name="Google Shape;231;p25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6016925" y="3563025"/>
            <a:ext cx="13725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Best model is...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our recommendation engine!</a:t>
            </a:r>
            <a:endParaRPr/>
          </a:p>
        </p:txBody>
      </p:sp>
      <p:sp>
        <p:nvSpPr>
          <p:cNvPr id="238" name="Google Shape;238;p26"/>
          <p:cNvSpPr txBox="1"/>
          <p:nvPr>
            <p:ph idx="1" type="body"/>
          </p:nvPr>
        </p:nvSpPr>
        <p:spPr>
          <a:xfrm>
            <a:off x="311700" y="974400"/>
            <a:ext cx="8520600" cy="3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Eg. Customer 5</a:t>
            </a:r>
            <a:br>
              <a:rPr lang="en"/>
            </a:br>
            <a:r>
              <a:rPr lang="en"/>
              <a:t>Previously bought:</a:t>
            </a:r>
            <a:br>
              <a:rPr lang="en"/>
            </a:br>
            <a:br>
              <a:rPr lang="en"/>
            </a:br>
            <a:br>
              <a:rPr lang="en"/>
            </a:br>
            <a:r>
              <a:rPr lang="en"/>
              <a:t>						‘Closeness’ scores of recommended products…</a:t>
            </a:r>
            <a:br>
              <a:rPr lang="en"/>
            </a:br>
            <a:br>
              <a:rPr lang="en"/>
            </a:br>
            <a:r>
              <a:rPr lang="en"/>
              <a:t>Recommended products:</a:t>
            </a:r>
            <a:endParaRPr/>
          </a:p>
        </p:txBody>
      </p:sp>
      <p:grpSp>
        <p:nvGrpSpPr>
          <p:cNvPr id="239" name="Google Shape;239;p26"/>
          <p:cNvGrpSpPr/>
          <p:nvPr/>
        </p:nvGrpSpPr>
        <p:grpSpPr>
          <a:xfrm>
            <a:off x="3113918" y="1120800"/>
            <a:ext cx="5718463" cy="3210031"/>
            <a:chOff x="1992850" y="1171600"/>
            <a:chExt cx="6839449" cy="3743477"/>
          </a:xfrm>
        </p:grpSpPr>
        <p:pic>
          <p:nvPicPr>
            <p:cNvPr id="240" name="Google Shape;240;p26"/>
            <p:cNvPicPr preferRelativeResize="0"/>
            <p:nvPr/>
          </p:nvPicPr>
          <p:blipFill rotWithShape="1">
            <a:blip r:embed="rId3">
              <a:alphaModFix/>
            </a:blip>
            <a:srcRect b="37567" l="16570" r="9388" t="42433"/>
            <a:stretch/>
          </p:blipFill>
          <p:spPr>
            <a:xfrm>
              <a:off x="2062350" y="1171600"/>
              <a:ext cx="6769949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41" name="Google Shape;241;p26"/>
            <p:cNvPicPr preferRelativeResize="0"/>
            <p:nvPr/>
          </p:nvPicPr>
          <p:blipFill rotWithShape="1">
            <a:blip r:embed="rId4">
              <a:alphaModFix/>
            </a:blip>
            <a:srcRect b="25665" l="16118" r="9087" t="35686"/>
            <a:stretch/>
          </p:blipFill>
          <p:spPr>
            <a:xfrm>
              <a:off x="1992850" y="2927202"/>
              <a:ext cx="6839448" cy="19878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2" name="Google Shape;242;p26"/>
          <p:cNvSpPr/>
          <p:nvPr/>
        </p:nvSpPr>
        <p:spPr>
          <a:xfrm>
            <a:off x="3308525" y="1551750"/>
            <a:ext cx="2279700" cy="430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p26"/>
          <p:cNvSpPr/>
          <p:nvPr/>
        </p:nvSpPr>
        <p:spPr>
          <a:xfrm>
            <a:off x="3308525" y="3261675"/>
            <a:ext cx="2279700" cy="430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26"/>
          <p:cNvSpPr/>
          <p:nvPr/>
        </p:nvSpPr>
        <p:spPr>
          <a:xfrm>
            <a:off x="5866375" y="3678700"/>
            <a:ext cx="180600" cy="613200"/>
          </a:xfrm>
          <a:prstGeom prst="rightBrace">
            <a:avLst>
              <a:gd fmla="val 30799" name="adj1"/>
              <a:gd fmla="val 50000" name="adj2"/>
            </a:avLst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6"/>
          <p:cNvSpPr txBox="1"/>
          <p:nvPr/>
        </p:nvSpPr>
        <p:spPr>
          <a:xfrm>
            <a:off x="5978100" y="3773125"/>
            <a:ext cx="3099600" cy="5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Other recommendations also highly cake-related! Looks sensible!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5866375" y="3251500"/>
            <a:ext cx="180600" cy="430800"/>
          </a:xfrm>
          <a:prstGeom prst="rightBrace">
            <a:avLst>
              <a:gd fmla="val 30799" name="adj1"/>
              <a:gd fmla="val 50000" name="adj2"/>
            </a:avLst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6"/>
          <p:cNvSpPr txBox="1"/>
          <p:nvPr/>
        </p:nvSpPr>
        <p:spPr>
          <a:xfrm>
            <a:off x="5978100" y="3198225"/>
            <a:ext cx="3165900" cy="5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p@k for Customer5 is 100%!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(mean of everyone’s p@k is &lt;100%)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49" name="Google Shape;249;p26"/>
          <p:cNvSpPr txBox="1"/>
          <p:nvPr/>
        </p:nvSpPr>
        <p:spPr>
          <a:xfrm>
            <a:off x="718475" y="4440675"/>
            <a:ext cx="745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Finally, scrape images using product Descriptions, &amp; deploy on Heroku, 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7"/>
          <p:cNvSpPr txBox="1"/>
          <p:nvPr>
            <p:ph idx="1" type="body"/>
          </p:nvPr>
        </p:nvSpPr>
        <p:spPr>
          <a:xfrm>
            <a:off x="311700" y="974400"/>
            <a:ext cx="8520600" cy="3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Eg. Customer 5</a:t>
            </a:r>
            <a:br>
              <a:rPr lang="en"/>
            </a:br>
            <a:r>
              <a:rPr lang="en"/>
              <a:t>Previously bought:</a:t>
            </a:r>
            <a:br>
              <a:rPr lang="en"/>
            </a:br>
            <a:br>
              <a:rPr lang="en"/>
            </a:br>
            <a:br>
              <a:rPr lang="en"/>
            </a:br>
            <a:r>
              <a:rPr lang="en"/>
              <a:t>						‘Closeness’ scores of recommended products…</a:t>
            </a:r>
            <a:br>
              <a:rPr lang="en"/>
            </a:br>
            <a:br>
              <a:rPr lang="en"/>
            </a:br>
            <a:r>
              <a:rPr lang="en"/>
              <a:t>Recommended products:</a:t>
            </a:r>
            <a:endParaRPr/>
          </a:p>
        </p:txBody>
      </p:sp>
      <p:pic>
        <p:nvPicPr>
          <p:cNvPr id="255" name="Google Shape;255;p27"/>
          <p:cNvPicPr preferRelativeResize="0"/>
          <p:nvPr/>
        </p:nvPicPr>
        <p:blipFill rotWithShape="1">
          <a:blip r:embed="rId3">
            <a:alphaModFix/>
          </a:blip>
          <a:srcRect b="22362" l="16245" r="7593" t="38543"/>
          <a:stretch/>
        </p:blipFill>
        <p:spPr>
          <a:xfrm>
            <a:off x="3172025" y="2571751"/>
            <a:ext cx="5718451" cy="1792724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with baseline model...</a:t>
            </a:r>
            <a:endParaRPr/>
          </a:p>
        </p:txBody>
      </p:sp>
      <p:pic>
        <p:nvPicPr>
          <p:cNvPr id="257" name="Google Shape;257;p27"/>
          <p:cNvPicPr preferRelativeResize="0"/>
          <p:nvPr/>
        </p:nvPicPr>
        <p:blipFill rotWithShape="1">
          <a:blip r:embed="rId4">
            <a:alphaModFix/>
          </a:blip>
          <a:srcRect b="37567" l="16570" r="9388" t="42433"/>
          <a:stretch/>
        </p:blipFill>
        <p:spPr>
          <a:xfrm>
            <a:off x="3172027" y="1120800"/>
            <a:ext cx="5660354" cy="882110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7"/>
          <p:cNvSpPr/>
          <p:nvPr/>
        </p:nvSpPr>
        <p:spPr>
          <a:xfrm>
            <a:off x="3308525" y="1551750"/>
            <a:ext cx="2279700" cy="430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7"/>
          <p:cNvSpPr/>
          <p:nvPr/>
        </p:nvSpPr>
        <p:spPr>
          <a:xfrm>
            <a:off x="5866375" y="3251500"/>
            <a:ext cx="180600" cy="1045500"/>
          </a:xfrm>
          <a:prstGeom prst="rightBrace">
            <a:avLst>
              <a:gd fmla="val 30799" name="adj1"/>
              <a:gd fmla="val 50000" name="adj2"/>
            </a:avLst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7"/>
          <p:cNvSpPr txBox="1"/>
          <p:nvPr/>
        </p:nvSpPr>
        <p:spPr>
          <a:xfrm>
            <a:off x="5978100" y="3198225"/>
            <a:ext cx="3165900" cy="5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Absolutely no hits! Nor seemingly sensible recommendations!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61" name="Google Shape;261;p27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P3. Continued Customer Engagement</a:t>
            </a:r>
            <a:endParaRPr/>
          </a:p>
        </p:txBody>
      </p:sp>
      <p:sp>
        <p:nvSpPr>
          <p:cNvPr id="267" name="Google Shape;267;p2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Approach: Apriori algorithm. Used for Market Basket Analysis (MBA)</a:t>
            </a:r>
            <a:br>
              <a:rPr lang="en"/>
            </a:br>
            <a:r>
              <a:rPr lang="en"/>
              <a:t>Evaluation: Support, Lift</a:t>
            </a:r>
            <a:br>
              <a:rPr lang="en"/>
            </a:br>
            <a:r>
              <a:rPr lang="en"/>
              <a:t>Conclusion: See generated </a:t>
            </a:r>
            <a:r>
              <a:rPr b="1" lang="en"/>
              <a:t>list of highly associated products</a:t>
            </a:r>
            <a:r>
              <a:rPr lang="en"/>
              <a:t>. </a:t>
            </a:r>
            <a:r>
              <a:rPr b="1" lang="en" u="sng"/>
              <a:t>For use in email/marketing campaigns (AND on website too) to bundle product recommendations together</a:t>
            </a:r>
            <a:br>
              <a:rPr b="1" lang="en" u="sng"/>
            </a:br>
            <a:endParaRPr b="1"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b="1" lang="en" u="sng"/>
            </a:br>
            <a:br>
              <a:rPr b="1" lang="en" u="sng"/>
            </a:br>
            <a:r>
              <a:rPr lang="en"/>
              <a:t>Different from content-based/collaborative filtering!</a:t>
            </a:r>
            <a:endParaRPr/>
          </a:p>
        </p:txBody>
      </p:sp>
      <p:sp>
        <p:nvSpPr>
          <p:cNvPr id="268" name="Google Shape;268;p28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69" name="Google Shape;26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2463" y="2979652"/>
            <a:ext cx="1851882" cy="1315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3585" y="2972950"/>
            <a:ext cx="2767953" cy="1315398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8"/>
          <p:cNvSpPr txBox="1"/>
          <p:nvPr/>
        </p:nvSpPr>
        <p:spPr>
          <a:xfrm>
            <a:off x="7629000" y="1934100"/>
            <a:ext cx="1452000" cy="1448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Deployed in email-marketing campaign</a:t>
            </a: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, &amp; </a:t>
            </a: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mock e-commerce website.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metrics for MBA</a:t>
            </a:r>
            <a:endParaRPr/>
          </a:p>
        </p:txBody>
      </p:sp>
      <p:sp>
        <p:nvSpPr>
          <p:cNvPr id="277" name="Google Shape;277;p2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-Support (range [0,1]): fraction of all transactions that contain both products A and B.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Higher better. Hence more data to draw conclusions about their relationship.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-Lift (range [0,infinite)): </a:t>
            </a:r>
            <a:r>
              <a:rPr lang="en"/>
              <a:t>greater lift indicate stronger associations between A and B.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&gt;1 better, indicates that it’s not just a coincidence, and there is indeed a high association between items A and B. High chance of buying B if the customer has already bought 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9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associations generated...</a:t>
            </a:r>
            <a:endParaRPr/>
          </a:p>
        </p:txBody>
      </p:sp>
      <p:sp>
        <p:nvSpPr>
          <p:cNvPr id="284" name="Google Shape;284;p30"/>
          <p:cNvSpPr txBox="1"/>
          <p:nvPr>
            <p:ph idx="1" type="body"/>
          </p:nvPr>
        </p:nvSpPr>
        <p:spPr>
          <a:xfrm>
            <a:off x="2160575" y="1192675"/>
            <a:ext cx="1287000" cy="48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Product A</a:t>
            </a:r>
            <a:endParaRPr/>
          </a:p>
        </p:txBody>
      </p:sp>
      <p:grpSp>
        <p:nvGrpSpPr>
          <p:cNvPr id="285" name="Google Shape;285;p30"/>
          <p:cNvGrpSpPr/>
          <p:nvPr/>
        </p:nvGrpSpPr>
        <p:grpSpPr>
          <a:xfrm>
            <a:off x="2448575" y="1675375"/>
            <a:ext cx="4283325" cy="3204125"/>
            <a:chOff x="2448575" y="1675375"/>
            <a:chExt cx="4283325" cy="3204125"/>
          </a:xfrm>
        </p:grpSpPr>
        <p:grpSp>
          <p:nvGrpSpPr>
            <p:cNvPr id="286" name="Google Shape;286;p30"/>
            <p:cNvGrpSpPr/>
            <p:nvPr/>
          </p:nvGrpSpPr>
          <p:grpSpPr>
            <a:xfrm>
              <a:off x="2448575" y="1879863"/>
              <a:ext cx="4283325" cy="2999638"/>
              <a:chOff x="2448575" y="1879863"/>
              <a:chExt cx="4283325" cy="2999638"/>
            </a:xfrm>
          </p:grpSpPr>
          <p:grpSp>
            <p:nvGrpSpPr>
              <p:cNvPr id="287" name="Google Shape;287;p30"/>
              <p:cNvGrpSpPr/>
              <p:nvPr/>
            </p:nvGrpSpPr>
            <p:grpSpPr>
              <a:xfrm>
                <a:off x="2448575" y="1879863"/>
                <a:ext cx="4246848" cy="2925274"/>
                <a:chOff x="2448575" y="1879863"/>
                <a:chExt cx="4246848" cy="2925274"/>
              </a:xfrm>
            </p:grpSpPr>
            <p:pic>
              <p:nvPicPr>
                <p:cNvPr id="288" name="Google Shape;288;p30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39995" l="16722" r="37055" t="25683"/>
                <a:stretch/>
              </p:blipFill>
              <p:spPr>
                <a:xfrm>
                  <a:off x="2448575" y="1879863"/>
                  <a:ext cx="4226501" cy="176530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289" name="Google Shape;289;p30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50121" l="17040" r="36742" t="27325"/>
                <a:stretch/>
              </p:blipFill>
              <p:spPr>
                <a:xfrm>
                  <a:off x="2448575" y="3645163"/>
                  <a:ext cx="4246848" cy="115997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290" name="Google Shape;290;p30"/>
              <p:cNvGrpSpPr/>
              <p:nvPr/>
            </p:nvGrpSpPr>
            <p:grpSpPr>
              <a:xfrm>
                <a:off x="2816300" y="2084400"/>
                <a:ext cx="3915600" cy="2795100"/>
                <a:chOff x="2816300" y="2084400"/>
                <a:chExt cx="3915600" cy="2795100"/>
              </a:xfrm>
            </p:grpSpPr>
            <p:sp>
              <p:nvSpPr>
                <p:cNvPr id="291" name="Google Shape;291;p30"/>
                <p:cNvSpPr/>
                <p:nvPr/>
              </p:nvSpPr>
              <p:spPr>
                <a:xfrm>
                  <a:off x="5254700" y="2084400"/>
                  <a:ext cx="486600" cy="27951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00FF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30"/>
                <p:cNvSpPr/>
                <p:nvPr/>
              </p:nvSpPr>
              <p:spPr>
                <a:xfrm>
                  <a:off x="6245300" y="2084400"/>
                  <a:ext cx="486600" cy="27951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00FF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30"/>
                <p:cNvSpPr/>
                <p:nvPr/>
              </p:nvSpPr>
              <p:spPr>
                <a:xfrm>
                  <a:off x="2816300" y="2084400"/>
                  <a:ext cx="1287000" cy="27951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00FF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294" name="Google Shape;294;p30"/>
            <p:cNvCxnSpPr/>
            <p:nvPr/>
          </p:nvCxnSpPr>
          <p:spPr>
            <a:xfrm>
              <a:off x="3111475" y="1675375"/>
              <a:ext cx="3300" cy="599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95" name="Google Shape;295;p30"/>
            <p:cNvCxnSpPr/>
            <p:nvPr/>
          </p:nvCxnSpPr>
          <p:spPr>
            <a:xfrm flipH="1">
              <a:off x="3862425" y="1675375"/>
              <a:ext cx="1500" cy="594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296" name="Google Shape;296;p30"/>
          <p:cNvSpPr txBox="1"/>
          <p:nvPr>
            <p:ph idx="1" type="body"/>
          </p:nvPr>
        </p:nvSpPr>
        <p:spPr>
          <a:xfrm>
            <a:off x="3532175" y="1192675"/>
            <a:ext cx="1287000" cy="48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Product B</a:t>
            </a:r>
            <a:endParaRPr/>
          </a:p>
        </p:txBody>
      </p:sp>
      <p:sp>
        <p:nvSpPr>
          <p:cNvPr id="297" name="Google Shape;297;p30"/>
          <p:cNvSpPr txBox="1"/>
          <p:nvPr>
            <p:ph idx="1" type="body"/>
          </p:nvPr>
        </p:nvSpPr>
        <p:spPr>
          <a:xfrm>
            <a:off x="158275" y="3101150"/>
            <a:ext cx="1287000" cy="7695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Associated products!</a:t>
            </a:r>
            <a:endParaRPr/>
          </a:p>
        </p:txBody>
      </p:sp>
      <p:sp>
        <p:nvSpPr>
          <p:cNvPr id="298" name="Google Shape;298;p30"/>
          <p:cNvSpPr txBox="1"/>
          <p:nvPr>
            <p:ph idx="1" type="body"/>
          </p:nvPr>
        </p:nvSpPr>
        <p:spPr>
          <a:xfrm>
            <a:off x="6182700" y="617350"/>
            <a:ext cx="1949700" cy="7695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Sort support from high to low</a:t>
            </a:r>
            <a:endParaRPr/>
          </a:p>
        </p:txBody>
      </p:sp>
      <p:sp>
        <p:nvSpPr>
          <p:cNvPr id="299" name="Google Shape;299;p30"/>
          <p:cNvSpPr txBox="1"/>
          <p:nvPr>
            <p:ph idx="1" type="body"/>
          </p:nvPr>
        </p:nvSpPr>
        <p:spPr>
          <a:xfrm>
            <a:off x="7410500" y="1488900"/>
            <a:ext cx="1533000" cy="48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Seek lift&gt;1</a:t>
            </a:r>
            <a:endParaRPr/>
          </a:p>
        </p:txBody>
      </p:sp>
      <p:cxnSp>
        <p:nvCxnSpPr>
          <p:cNvPr id="300" name="Google Shape;300;p30"/>
          <p:cNvCxnSpPr>
            <a:endCxn id="291" idx="0"/>
          </p:cNvCxnSpPr>
          <p:nvPr/>
        </p:nvCxnSpPr>
        <p:spPr>
          <a:xfrm flipH="1">
            <a:off x="5498000" y="1376100"/>
            <a:ext cx="688200" cy="7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1" name="Google Shape;301;p30"/>
          <p:cNvCxnSpPr>
            <a:stCxn id="299" idx="1"/>
            <a:endCxn id="292" idx="0"/>
          </p:cNvCxnSpPr>
          <p:nvPr/>
        </p:nvCxnSpPr>
        <p:spPr>
          <a:xfrm flipH="1">
            <a:off x="6488600" y="1730250"/>
            <a:ext cx="921900" cy="35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302" name="Google Shape;302;p30"/>
          <p:cNvCxnSpPr>
            <a:stCxn id="297" idx="3"/>
            <a:endCxn id="293" idx="1"/>
          </p:cNvCxnSpPr>
          <p:nvPr/>
        </p:nvCxnSpPr>
        <p:spPr>
          <a:xfrm flipH="1" rot="10800000">
            <a:off x="1445275" y="3482000"/>
            <a:ext cx="13710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303" name="Google Shape;303;p30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P3. Conclusions &amp; Recommendations</a:t>
            </a:r>
            <a:endParaRPr/>
          </a:p>
        </p:txBody>
      </p:sp>
      <p:sp>
        <p:nvSpPr>
          <p:cNvPr id="309" name="Google Shape;309;p3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Marketing strategies! When promoting Product A, also cross-sell its associated Product B, to boost overall sales, on: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Email marketing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General marketing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‘Checkout’ page on e-commerce website</a:t>
            </a:r>
            <a:endParaRPr/>
          </a:p>
        </p:txBody>
      </p:sp>
      <p:sp>
        <p:nvSpPr>
          <p:cNvPr id="310" name="Google Shape;310;p31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3 Business Problems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Data Analytics/Science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EDA, Data Cleaning, Feature Engineering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Modelling &amp; Evaluation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Conclusion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Deployment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Dataset: UCI Retail Dataset </a:t>
            </a:r>
            <a:br>
              <a:rPr lang="en"/>
            </a:br>
            <a:r>
              <a:rPr lang="en"/>
              <a:t>		542k rows: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https://archive.ics.uci.edu/ml/datasets/online+retail</a:t>
            </a:r>
            <a:r>
              <a:rPr lang="en"/>
              <a:t> (used for this project), or </a:t>
            </a:r>
            <a:br>
              <a:rPr lang="en"/>
            </a:br>
            <a:r>
              <a:rPr lang="en"/>
              <a:t>		1.07m rows: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https://archive.ics.uci.edu/ml/datasets/Online+Retail+II</a:t>
            </a:r>
            <a:br>
              <a:rPr lang="en"/>
            </a:br>
            <a:r>
              <a:rPr lang="en"/>
              <a:t>	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Email-marketing campaign demo</a:t>
            </a:r>
            <a:endParaRPr/>
          </a:p>
        </p:txBody>
      </p:sp>
      <p:sp>
        <p:nvSpPr>
          <p:cNvPr id="316" name="Google Shape;316;p3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-Heroku’s ‘Sendgrid Marketing Campaign’ add-on. A/B testing &amp; analytics</a:t>
            </a:r>
            <a:endParaRPr/>
          </a:p>
        </p:txBody>
      </p:sp>
      <p:sp>
        <p:nvSpPr>
          <p:cNvPr id="317" name="Google Shape;317;p32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318" name="Google Shape;318;p32"/>
          <p:cNvPicPr preferRelativeResize="0"/>
          <p:nvPr/>
        </p:nvPicPr>
        <p:blipFill rotWithShape="1">
          <a:blip r:embed="rId3">
            <a:alphaModFix/>
          </a:blip>
          <a:srcRect b="12424" l="0" r="78406" t="5019"/>
          <a:stretch/>
        </p:blipFill>
        <p:spPr>
          <a:xfrm>
            <a:off x="465175" y="1894325"/>
            <a:ext cx="1194413" cy="259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2"/>
          <p:cNvPicPr preferRelativeResize="0"/>
          <p:nvPr/>
        </p:nvPicPr>
        <p:blipFill rotWithShape="1">
          <a:blip r:embed="rId4">
            <a:alphaModFix/>
          </a:blip>
          <a:srcRect b="27911" l="14696" r="1893" t="17393"/>
          <a:stretch/>
        </p:blipFill>
        <p:spPr>
          <a:xfrm>
            <a:off x="4679225" y="1724000"/>
            <a:ext cx="3382800" cy="124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32"/>
          <p:cNvPicPr preferRelativeResize="0"/>
          <p:nvPr/>
        </p:nvPicPr>
        <p:blipFill rotWithShape="1">
          <a:blip r:embed="rId5">
            <a:alphaModFix/>
          </a:blip>
          <a:srcRect b="9989" l="14696" r="1893" t="16932"/>
          <a:stretch/>
        </p:blipFill>
        <p:spPr>
          <a:xfrm>
            <a:off x="4679225" y="3382775"/>
            <a:ext cx="3382800" cy="146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32"/>
          <p:cNvPicPr preferRelativeResize="0"/>
          <p:nvPr/>
        </p:nvPicPr>
        <p:blipFill rotWithShape="1">
          <a:blip r:embed="rId6">
            <a:alphaModFix/>
          </a:blip>
          <a:srcRect b="13201" l="0" r="81961" t="20025"/>
          <a:stretch/>
        </p:blipFill>
        <p:spPr>
          <a:xfrm>
            <a:off x="2653465" y="1935452"/>
            <a:ext cx="1194413" cy="2509024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2"/>
          <p:cNvSpPr txBox="1"/>
          <p:nvPr/>
        </p:nvSpPr>
        <p:spPr>
          <a:xfrm>
            <a:off x="249650" y="4444475"/>
            <a:ext cx="19272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Choose customer segment to send to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23" name="Google Shape;323;p32"/>
          <p:cNvSpPr txBox="1"/>
          <p:nvPr/>
        </p:nvSpPr>
        <p:spPr>
          <a:xfrm>
            <a:off x="2176525" y="4444475"/>
            <a:ext cx="25479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A/B testing: vary winning criteria, campaign duration etc 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24" name="Google Shape;324;p32"/>
          <p:cNvSpPr txBox="1"/>
          <p:nvPr/>
        </p:nvSpPr>
        <p:spPr>
          <a:xfrm>
            <a:off x="4020200" y="3010900"/>
            <a:ext cx="32895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Vary email content/design/header etc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25" name="Google Shape;325;p32"/>
          <p:cNvSpPr/>
          <p:nvPr/>
        </p:nvSpPr>
        <p:spPr>
          <a:xfrm>
            <a:off x="1843900" y="2917475"/>
            <a:ext cx="540600" cy="410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32"/>
          <p:cNvSpPr/>
          <p:nvPr/>
        </p:nvSpPr>
        <p:spPr>
          <a:xfrm rot="-1692198">
            <a:off x="3950950" y="2712135"/>
            <a:ext cx="525601" cy="41057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32"/>
          <p:cNvSpPr/>
          <p:nvPr/>
        </p:nvSpPr>
        <p:spPr>
          <a:xfrm rot="2010522">
            <a:off x="3957899" y="3326215"/>
            <a:ext cx="499399" cy="41061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32"/>
          <p:cNvSpPr txBox="1"/>
          <p:nvPr/>
        </p:nvSpPr>
        <p:spPr>
          <a:xfrm>
            <a:off x="4980350" y="1462650"/>
            <a:ext cx="10644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Version A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29" name="Google Shape;329;p32"/>
          <p:cNvSpPr txBox="1"/>
          <p:nvPr/>
        </p:nvSpPr>
        <p:spPr>
          <a:xfrm>
            <a:off x="6740975" y="3427425"/>
            <a:ext cx="10644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Version B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30" name="Google Shape;330;p32"/>
          <p:cNvSpPr/>
          <p:nvPr/>
        </p:nvSpPr>
        <p:spPr>
          <a:xfrm>
            <a:off x="8276725" y="3010900"/>
            <a:ext cx="738900" cy="410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2"/>
          <p:cNvSpPr txBox="1"/>
          <p:nvPr/>
        </p:nvSpPr>
        <p:spPr>
          <a:xfrm>
            <a:off x="8122650" y="2664850"/>
            <a:ext cx="9450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Winner...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winner of email campaign A/B testing</a:t>
            </a:r>
            <a:endParaRPr/>
          </a:p>
        </p:txBody>
      </p:sp>
      <p:sp>
        <p:nvSpPr>
          <p:cNvPr id="337" name="Google Shape;337;p33"/>
          <p:cNvSpPr txBox="1"/>
          <p:nvPr>
            <p:ph idx="1" type="body"/>
          </p:nvPr>
        </p:nvSpPr>
        <p:spPr>
          <a:xfrm>
            <a:off x="547375" y="4081375"/>
            <a:ext cx="19620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Version B wins!</a:t>
            </a:r>
            <a:endParaRPr/>
          </a:p>
        </p:txBody>
      </p:sp>
      <p:pic>
        <p:nvPicPr>
          <p:cNvPr id="338" name="Google Shape;338;p33"/>
          <p:cNvPicPr preferRelativeResize="0"/>
          <p:nvPr/>
        </p:nvPicPr>
        <p:blipFill rotWithShape="1">
          <a:blip r:embed="rId3">
            <a:alphaModFix/>
          </a:blip>
          <a:srcRect b="13479" l="27139" r="21615" t="0"/>
          <a:stretch/>
        </p:blipFill>
        <p:spPr>
          <a:xfrm>
            <a:off x="2606425" y="1171600"/>
            <a:ext cx="3770976" cy="35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33"/>
          <p:cNvSpPr/>
          <p:nvPr/>
        </p:nvSpPr>
        <p:spPr>
          <a:xfrm>
            <a:off x="2509375" y="3812575"/>
            <a:ext cx="1136700" cy="1150800"/>
          </a:xfrm>
          <a:prstGeom prst="ellipse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33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Putting everything together...</a:t>
            </a:r>
            <a:endParaRPr/>
          </a:p>
        </p:txBody>
      </p:sp>
      <p:grpSp>
        <p:nvGrpSpPr>
          <p:cNvPr id="346" name="Google Shape;346;p34"/>
          <p:cNvGrpSpPr/>
          <p:nvPr/>
        </p:nvGrpSpPr>
        <p:grpSpPr>
          <a:xfrm>
            <a:off x="431700" y="1144138"/>
            <a:ext cx="8099500" cy="3361463"/>
            <a:chOff x="431700" y="1144138"/>
            <a:chExt cx="8099500" cy="3361463"/>
          </a:xfrm>
        </p:grpSpPr>
        <p:grpSp>
          <p:nvGrpSpPr>
            <p:cNvPr id="347" name="Google Shape;347;p34"/>
            <p:cNvGrpSpPr/>
            <p:nvPr/>
          </p:nvGrpSpPr>
          <p:grpSpPr>
            <a:xfrm>
              <a:off x="431700" y="1144138"/>
              <a:ext cx="8099500" cy="3361463"/>
              <a:chOff x="431700" y="1982338"/>
              <a:chExt cx="8099500" cy="3361463"/>
            </a:xfrm>
          </p:grpSpPr>
          <p:sp>
            <p:nvSpPr>
              <p:cNvPr id="348" name="Google Shape;348;p34"/>
              <p:cNvSpPr txBox="1"/>
              <p:nvPr/>
            </p:nvSpPr>
            <p:spPr>
              <a:xfrm>
                <a:off x="6275200" y="1982338"/>
                <a:ext cx="2256000" cy="8607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u="sng">
                    <a:latin typeface="Old Standard TT"/>
                    <a:ea typeface="Old Standard TT"/>
                    <a:cs typeface="Old Standard TT"/>
                    <a:sym typeface="Old Standard TT"/>
                  </a:rPr>
                  <a:t>E-commerce Website</a:t>
                </a:r>
                <a:endParaRPr u="sng"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Old Standard TT"/>
                    <a:ea typeface="Old Standard TT"/>
                    <a:cs typeface="Old Standard TT"/>
                    <a:sym typeface="Old Standard TT"/>
                  </a:rPr>
                  <a:t>-Product recommendation</a:t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Old Standard TT"/>
                    <a:ea typeface="Old Standard TT"/>
                    <a:cs typeface="Old Standard TT"/>
                    <a:sym typeface="Old Standard TT"/>
                  </a:rPr>
                  <a:t>-MBA</a:t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sp>
            <p:nvSpPr>
              <p:cNvPr id="349" name="Google Shape;349;p34"/>
              <p:cNvSpPr txBox="1"/>
              <p:nvPr/>
            </p:nvSpPr>
            <p:spPr>
              <a:xfrm>
                <a:off x="2786650" y="3486200"/>
                <a:ext cx="1823100" cy="18576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Old Standard TT"/>
                    <a:ea typeface="Old Standard TT"/>
                    <a:cs typeface="Old Standard TT"/>
                    <a:sym typeface="Old Standard TT"/>
                  </a:rPr>
                  <a:t>Customer segments</a:t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Old Standard TT"/>
                    <a:ea typeface="Old Standard TT"/>
                    <a:cs typeface="Old Standard TT"/>
                    <a:sym typeface="Old Standard TT"/>
                  </a:rPr>
                  <a:t>-Kmeans</a:t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grpSp>
            <p:nvGrpSpPr>
              <p:cNvPr id="350" name="Google Shape;350;p34"/>
              <p:cNvGrpSpPr/>
              <p:nvPr/>
            </p:nvGrpSpPr>
            <p:grpSpPr>
              <a:xfrm>
                <a:off x="3002013" y="3629950"/>
                <a:ext cx="1311175" cy="1258025"/>
                <a:chOff x="3697425" y="3782075"/>
                <a:chExt cx="1311175" cy="1258025"/>
              </a:xfrm>
            </p:grpSpPr>
            <p:sp>
              <p:nvSpPr>
                <p:cNvPr id="351" name="Google Shape;351;p34"/>
                <p:cNvSpPr/>
                <p:nvPr/>
              </p:nvSpPr>
              <p:spPr>
                <a:xfrm>
                  <a:off x="3891700" y="3782075"/>
                  <a:ext cx="516900" cy="471300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34"/>
                <p:cNvSpPr/>
                <p:nvPr/>
              </p:nvSpPr>
              <p:spPr>
                <a:xfrm>
                  <a:off x="4408600" y="3853025"/>
                  <a:ext cx="516900" cy="471300"/>
                </a:xfrm>
                <a:prstGeom prst="ellipse">
                  <a:avLst/>
                </a:prstGeom>
                <a:solidFill>
                  <a:srgbClr val="4A86E8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" name="Google Shape;353;p34"/>
                <p:cNvSpPr/>
                <p:nvPr/>
              </p:nvSpPr>
              <p:spPr>
                <a:xfrm>
                  <a:off x="4491700" y="4297625"/>
                  <a:ext cx="516900" cy="471300"/>
                </a:xfrm>
                <a:prstGeom prst="ellipse">
                  <a:avLst/>
                </a:prstGeom>
                <a:solidFill>
                  <a:srgbClr val="00FF00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34"/>
                <p:cNvSpPr/>
                <p:nvPr/>
              </p:nvSpPr>
              <p:spPr>
                <a:xfrm>
                  <a:off x="3697425" y="4214300"/>
                  <a:ext cx="516900" cy="471300"/>
                </a:xfrm>
                <a:prstGeom prst="ellipse">
                  <a:avLst/>
                </a:prstGeom>
                <a:solidFill>
                  <a:srgbClr val="FF9900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34"/>
                <p:cNvSpPr/>
                <p:nvPr/>
              </p:nvSpPr>
              <p:spPr>
                <a:xfrm>
                  <a:off x="4055100" y="4568800"/>
                  <a:ext cx="516900" cy="471300"/>
                </a:xfrm>
                <a:prstGeom prst="ellipse">
                  <a:avLst/>
                </a:prstGeom>
                <a:solidFill>
                  <a:srgbClr val="9900FF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6" name="Google Shape;356;p34"/>
              <p:cNvGrpSpPr/>
              <p:nvPr/>
            </p:nvGrpSpPr>
            <p:grpSpPr>
              <a:xfrm>
                <a:off x="431700" y="1982350"/>
                <a:ext cx="5205600" cy="860700"/>
                <a:chOff x="2946300" y="1982350"/>
                <a:chExt cx="5205600" cy="860700"/>
              </a:xfrm>
            </p:grpSpPr>
            <p:sp>
              <p:nvSpPr>
                <p:cNvPr id="357" name="Google Shape;357;p34"/>
                <p:cNvSpPr txBox="1"/>
                <p:nvPr/>
              </p:nvSpPr>
              <p:spPr>
                <a:xfrm>
                  <a:off x="2946300" y="1982350"/>
                  <a:ext cx="3250800" cy="8607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u="sng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Sendgrid Email Marketing Campaign</a:t>
                  </a:r>
                  <a:r>
                    <a:rPr lang="en" u="sng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 </a:t>
                  </a:r>
                  <a:endParaRPr u="sng">
                    <a:latin typeface="Old Standard TT"/>
                    <a:ea typeface="Old Standard TT"/>
                    <a:cs typeface="Old Standard TT"/>
                    <a:sym typeface="Old Standard TT"/>
                  </a:endParaRPr>
                </a:p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-MBA</a:t>
                  </a:r>
                  <a:endParaRPr>
                    <a:latin typeface="Old Standard TT"/>
                    <a:ea typeface="Old Standard TT"/>
                    <a:cs typeface="Old Standard TT"/>
                    <a:sym typeface="Old Standard TT"/>
                  </a:endParaRPr>
                </a:p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-A/B testing</a:t>
                  </a:r>
                  <a:endParaRPr>
                    <a:latin typeface="Old Standard TT"/>
                    <a:ea typeface="Old Standard TT"/>
                    <a:cs typeface="Old Standard TT"/>
                    <a:sym typeface="Old Standard TT"/>
                  </a:endParaRPr>
                </a:p>
              </p:txBody>
            </p:sp>
            <p:sp>
              <p:nvSpPr>
                <p:cNvPr id="358" name="Google Shape;358;p34"/>
                <p:cNvSpPr txBox="1"/>
                <p:nvPr/>
              </p:nvSpPr>
              <p:spPr>
                <a:xfrm>
                  <a:off x="6197100" y="1982350"/>
                  <a:ext cx="1954800" cy="8607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General Marketing</a:t>
                  </a:r>
                  <a:endParaRPr>
                    <a:latin typeface="Old Standard TT"/>
                    <a:ea typeface="Old Standard TT"/>
                    <a:cs typeface="Old Standard TT"/>
                    <a:sym typeface="Old Standard TT"/>
                  </a:endParaRPr>
                </a:p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-MBA</a:t>
                  </a:r>
                  <a:endParaRPr>
                    <a:latin typeface="Old Standard TT"/>
                    <a:ea typeface="Old Standard TT"/>
                    <a:cs typeface="Old Standard TT"/>
                    <a:sym typeface="Old Standard TT"/>
                  </a:endParaRPr>
                </a:p>
              </p:txBody>
            </p:sp>
          </p:grpSp>
          <p:sp>
            <p:nvSpPr>
              <p:cNvPr id="359" name="Google Shape;359;p34"/>
              <p:cNvSpPr/>
              <p:nvPr/>
            </p:nvSpPr>
            <p:spPr>
              <a:xfrm flipH="1" rot="5400000">
                <a:off x="5288650" y="1976050"/>
                <a:ext cx="1463400" cy="3250800"/>
              </a:xfrm>
              <a:prstGeom prst="bentArrow">
                <a:avLst>
                  <a:gd fmla="val 25000" name="adj1"/>
                  <a:gd fmla="val 25000" name="adj2"/>
                  <a:gd fmla="val 25000" name="adj3"/>
                  <a:gd fmla="val 43750" name="adj4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4"/>
              <p:cNvSpPr/>
              <p:nvPr/>
            </p:nvSpPr>
            <p:spPr>
              <a:xfrm rot="1118159">
                <a:off x="3480435" y="2842341"/>
                <a:ext cx="135188" cy="851922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34"/>
              <p:cNvSpPr/>
              <p:nvPr/>
            </p:nvSpPr>
            <p:spPr>
              <a:xfrm rot="-927360">
                <a:off x="3765173" y="2841144"/>
                <a:ext cx="135085" cy="974343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34"/>
              <p:cNvSpPr/>
              <p:nvPr/>
            </p:nvSpPr>
            <p:spPr>
              <a:xfrm rot="790215">
                <a:off x="3470988" y="2843360"/>
                <a:ext cx="154052" cy="1304958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4"/>
              <p:cNvSpPr/>
              <p:nvPr/>
            </p:nvSpPr>
            <p:spPr>
              <a:xfrm rot="-405713">
                <a:off x="3709031" y="2840397"/>
                <a:ext cx="135039" cy="1407511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34"/>
              <p:cNvSpPr/>
              <p:nvPr/>
            </p:nvSpPr>
            <p:spPr>
              <a:xfrm>
                <a:off x="3626550" y="2843046"/>
                <a:ext cx="135300" cy="1612200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5" name="Google Shape;365;p34"/>
            <p:cNvSpPr txBox="1"/>
            <p:nvPr/>
          </p:nvSpPr>
          <p:spPr>
            <a:xfrm>
              <a:off x="1804175" y="2571750"/>
              <a:ext cx="1502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u="sng">
                  <a:latin typeface="Old Standard TT"/>
                  <a:ea typeface="Old Standard TT"/>
                  <a:cs typeface="Old Standard TT"/>
                  <a:sym typeface="Old Standard TT"/>
                </a:rPr>
                <a:t>Marketing Dashboard</a:t>
              </a:r>
              <a:endParaRPr b="1" u="sng"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66" name="Google Shape;366;p34"/>
            <p:cNvSpPr txBox="1"/>
            <p:nvPr/>
          </p:nvSpPr>
          <p:spPr>
            <a:xfrm>
              <a:off x="3807450" y="2114150"/>
              <a:ext cx="18561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Old Standard TT"/>
                  <a:ea typeface="Old Standard TT"/>
                  <a:cs typeface="Old Standard TT"/>
                  <a:sym typeface="Old Standard TT"/>
                </a:rPr>
                <a:t>Tailored marketing</a:t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</a:t>
            </a:r>
            <a:endParaRPr/>
          </a:p>
        </p:txBody>
      </p:sp>
      <p:sp>
        <p:nvSpPr>
          <p:cNvPr id="372" name="Google Shape;372;p3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-Marketing dashboard: 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3"/>
              </a:rPr>
              <a:t>https://public.tableau.com/profile/lim.yu.zheng#!/vizhome/UCI-retail-recommenderMarketing-Dashboard/Story1?publish=yes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-Mock e-commerce website with collaborative-filtering recommendation engine, and Market Basket Analysis recommendations:  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4"/>
              </a:rPr>
              <a:t>http://uci-retail-recommender.herokuapp.com/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-Email marketing campaign control page is accessed by my id &amp; pswd, not shareable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/>
              <a:t>Business Problems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71600"/>
            <a:ext cx="7083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110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Customer segmentation: </a:t>
            </a:r>
            <a:br>
              <a:rPr lang="en" sz="1500"/>
            </a:br>
            <a:r>
              <a:rPr lang="en" sz="1500"/>
              <a:t>How can we </a:t>
            </a:r>
            <a:r>
              <a:rPr b="1" lang="en" sz="1500" u="sng"/>
              <a:t>segment customers</a:t>
            </a:r>
            <a:r>
              <a:rPr lang="en" sz="1500"/>
              <a:t>, into different clusters, so as to </a:t>
            </a:r>
            <a:r>
              <a:rPr b="1" lang="en" sz="1500" u="sng"/>
              <a:t>deliver tailored marketing strategies</a:t>
            </a:r>
            <a:r>
              <a:rPr lang="en" sz="1500"/>
              <a:t>, so as to </a:t>
            </a:r>
            <a:r>
              <a:rPr b="1" lang="en" sz="1500" u="sng"/>
              <a:t>minimise promotional costs/retain loyal customers/raise revenue</a:t>
            </a:r>
            <a:r>
              <a:rPr lang="en" sz="1500"/>
              <a:t>?</a:t>
            </a:r>
            <a:br>
              <a:rPr lang="en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Product Recommendation: </a:t>
            </a:r>
            <a:br>
              <a:rPr lang="en" sz="1500"/>
            </a:br>
            <a:r>
              <a:rPr lang="en" sz="1500"/>
              <a:t>How can we also </a:t>
            </a:r>
            <a:r>
              <a:rPr b="1" lang="en" sz="1500" u="sng"/>
              <a:t>recommend specific products</a:t>
            </a:r>
            <a:r>
              <a:rPr lang="en" sz="1500"/>
              <a:t>, to specific individuals, so as to </a:t>
            </a:r>
            <a:r>
              <a:rPr b="1" lang="en" sz="1500" u="sng"/>
              <a:t>raise revenue</a:t>
            </a:r>
            <a:r>
              <a:rPr lang="en" sz="1500"/>
              <a:t>?</a:t>
            </a:r>
            <a:br>
              <a:rPr lang="en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Continued customer engagement: </a:t>
            </a:r>
            <a:br>
              <a:rPr lang="en" sz="1500"/>
            </a:br>
            <a:r>
              <a:rPr lang="en" sz="1500"/>
              <a:t>How can we FURTHER </a:t>
            </a:r>
            <a:r>
              <a:rPr b="1" lang="en" sz="1500" u="sng"/>
              <a:t>engage customers through email/promotion campaigns</a:t>
            </a:r>
            <a:r>
              <a:rPr lang="en" sz="1500"/>
              <a:t>, so as to </a:t>
            </a:r>
            <a:r>
              <a:rPr b="1" lang="en" sz="1500" u="sng"/>
              <a:t>raise revenue</a:t>
            </a:r>
            <a:r>
              <a:rPr lang="en" sz="1500"/>
              <a:t>?</a:t>
            </a:r>
            <a:endParaRPr sz="1500"/>
          </a:p>
          <a:p>
            <a:pPr indent="0" lvl="0" marL="0" rtl="0" algn="l">
              <a:spcBef>
                <a:spcPts val="7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1900" y="1593195"/>
            <a:ext cx="1147950" cy="754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b="14525" l="-7339" r="7340" t="-7341"/>
          <a:stretch/>
        </p:blipFill>
        <p:spPr>
          <a:xfrm>
            <a:off x="7676501" y="2738656"/>
            <a:ext cx="1133700" cy="72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5">
            <a:alphaModFix/>
          </a:blip>
          <a:srcRect b="13805" l="14031" r="23523" t="9413"/>
          <a:stretch/>
        </p:blipFill>
        <p:spPr>
          <a:xfrm>
            <a:off x="7758100" y="3914100"/>
            <a:ext cx="975902" cy="79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P1. Customer Segmentation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Approach: RFM, Kmeans, DB-Scan</a:t>
            </a:r>
            <a:br>
              <a:rPr lang="en"/>
            </a:br>
            <a:r>
              <a:rPr lang="en"/>
              <a:t>Evaluation: Elbow method, Silhouette Score</a:t>
            </a:r>
            <a:br>
              <a:rPr lang="en"/>
            </a:br>
            <a:r>
              <a:rPr lang="en"/>
              <a:t>Conclusion: </a:t>
            </a:r>
            <a:r>
              <a:rPr b="1" lang="en"/>
              <a:t>Kmeans’</a:t>
            </a:r>
            <a:r>
              <a:rPr b="1" lang="en"/>
              <a:t> </a:t>
            </a:r>
            <a:r>
              <a:rPr b="1" lang="en" u="sng"/>
              <a:t>5 clusters </a:t>
            </a:r>
            <a:r>
              <a:rPr b="1" lang="en" u="sng"/>
              <a:t>best</a:t>
            </a:r>
            <a:r>
              <a:rPr b="1" lang="en"/>
              <a:t> (Silhouette score: </a:t>
            </a:r>
            <a:r>
              <a:rPr b="1" lang="en" u="sng"/>
              <a:t>0.58</a:t>
            </a:r>
            <a:r>
              <a:rPr b="1" lang="en"/>
              <a:t>)</a:t>
            </a:r>
            <a:endParaRPr b="1"/>
          </a:p>
        </p:txBody>
      </p:sp>
      <p:graphicFrame>
        <p:nvGraphicFramePr>
          <p:cNvPr id="83" name="Google Shape;83;p16"/>
          <p:cNvGraphicFramePr/>
          <p:nvPr/>
        </p:nvGraphicFramePr>
        <p:xfrm>
          <a:off x="2185800" y="2455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{992238E2-E37E-4D87-A5A5-2C52E66979F3}</a:tableStyleId>
              </a:tblPr>
              <a:tblGrid>
                <a:gridCol w="1012175"/>
                <a:gridCol w="1012175"/>
                <a:gridCol w="384975"/>
                <a:gridCol w="1143650"/>
                <a:gridCol w="384975"/>
                <a:gridCol w="1044550"/>
                <a:gridCol w="417300"/>
                <a:gridCol w="913000"/>
              </a:tblGrid>
              <a:tr h="958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Recency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(days since last purchase)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R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Freq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(no. of transactions)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F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Monetary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(total spend)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M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RFM combined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38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Person A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$10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111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37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Person B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7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$7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222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37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Person C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7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$3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333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37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Person D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$0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444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</a:tbl>
          </a:graphicData>
        </a:graphic>
      </p:graphicFrame>
      <p:sp>
        <p:nvSpPr>
          <p:cNvPr id="84" name="Google Shape;84;p16"/>
          <p:cNvSpPr txBox="1"/>
          <p:nvPr/>
        </p:nvSpPr>
        <p:spPr>
          <a:xfrm>
            <a:off x="624725" y="2839325"/>
            <a:ext cx="13311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RFM: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Split into eg. 4 quartiles, then rank based on %tile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6464125" y="1738825"/>
            <a:ext cx="2584200" cy="5361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Old Standard TT"/>
                <a:ea typeface="Old Standard TT"/>
                <a:cs typeface="Old Standard TT"/>
                <a:sym typeface="Old Standard TT"/>
                <a:hlinkClick r:id="rId3"/>
              </a:rPr>
              <a:t>Marketing Dashboard deployed online on ‘Tableau Public’</a:t>
            </a:r>
            <a:endParaRPr u="sng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24350" l="15990" r="16936" t="54244"/>
          <a:stretch/>
        </p:blipFill>
        <p:spPr>
          <a:xfrm>
            <a:off x="2399526" y="1095400"/>
            <a:ext cx="5012002" cy="8996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71600"/>
            <a:ext cx="8520600" cy="3777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/>
              <a:t>-removed</a:t>
            </a:r>
            <a:r>
              <a:rPr lang="en"/>
              <a:t> </a:t>
            </a:r>
            <a:r>
              <a:rPr lang="en">
                <a:solidFill>
                  <a:srgbClr val="FF0000"/>
                </a:solidFill>
              </a:rPr>
              <a:t>nulls for CustomerID</a:t>
            </a:r>
            <a:r>
              <a:rPr lang="en"/>
              <a:t>, because without ID we can’t identify them</a:t>
            </a:r>
            <a:br>
              <a:rPr lang="en"/>
            </a:br>
            <a:r>
              <a:rPr lang="en"/>
              <a:t>-</a:t>
            </a:r>
            <a:r>
              <a:rPr lang="en"/>
              <a:t>removed duplicated rows</a:t>
            </a:r>
            <a:br>
              <a:rPr lang="en"/>
            </a:br>
            <a:r>
              <a:rPr lang="en">
                <a:solidFill>
                  <a:srgbClr val="0000FF"/>
                </a:solidFill>
              </a:rPr>
              <a:t>-identical products have variations in StockCode/</a:t>
            </a:r>
            <a:r>
              <a:rPr lang="en">
                <a:solidFill>
                  <a:srgbClr val="00FFFF"/>
                </a:solidFill>
              </a:rPr>
              <a:t>Description</a:t>
            </a:r>
            <a:r>
              <a:rPr lang="en"/>
              <a:t>, hence c</a:t>
            </a:r>
            <a:r>
              <a:rPr lang="en"/>
              <a:t>ommonized StockCode, Description for such products</a:t>
            </a:r>
            <a:br>
              <a:rPr lang="en"/>
            </a:br>
            <a:r>
              <a:rPr lang="en"/>
              <a:t>-Some product purchases have a mix of +ve/</a:t>
            </a:r>
            <a:r>
              <a:rPr lang="en">
                <a:solidFill>
                  <a:srgbClr val="FF00FF"/>
                </a:solidFill>
              </a:rPr>
              <a:t>-ve Quantities</a:t>
            </a:r>
            <a:r>
              <a:rPr lang="en"/>
              <a:t>, hence summed Customers’ purchases for each product, and removed those that are still sum -ve</a:t>
            </a:r>
            <a:br>
              <a:rPr lang="en"/>
            </a:br>
            <a:r>
              <a:rPr lang="en"/>
              <a:t>-created TotalPrice column, via UnitPrice x Summed Quantity</a:t>
            </a:r>
            <a:br>
              <a:rPr lang="en"/>
            </a:br>
            <a:r>
              <a:rPr lang="en"/>
              <a:t>-created Year, Month columns from InvoiceDate</a:t>
            </a:r>
            <a:br>
              <a:rPr lang="en"/>
            </a:br>
            <a:r>
              <a:rPr lang="en"/>
              <a:t>-created R,F,M columns for each customer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u="sng"/>
          </a:p>
        </p:txBody>
      </p:sp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EDA, Data cleaning, Feature Engineering</a:t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1216325" y="1238650"/>
            <a:ext cx="1183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Original dataset: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63080" l="33644" r="55479" t="41971"/>
          <a:stretch/>
        </p:blipFill>
        <p:spPr>
          <a:xfrm flipH="1" rot="10800000">
            <a:off x="3555750" y="1893576"/>
            <a:ext cx="406474" cy="10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31487" l="31324" r="55061" t="65384"/>
          <a:stretch/>
        </p:blipFill>
        <p:spPr>
          <a:xfrm>
            <a:off x="3857625" y="1879875"/>
            <a:ext cx="1017274" cy="131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31685" l="27588" r="69331" t="65186"/>
          <a:stretch/>
        </p:blipFill>
        <p:spPr>
          <a:xfrm>
            <a:off x="3264463" y="1862379"/>
            <a:ext cx="230102" cy="131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b="35029" l="27109" r="69985" t="61059"/>
          <a:stretch/>
        </p:blipFill>
        <p:spPr>
          <a:xfrm>
            <a:off x="3264475" y="1675225"/>
            <a:ext cx="230102" cy="16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3">
            <a:alphaModFix/>
          </a:blip>
          <a:srcRect b="35029" l="30883" r="49717" t="61059"/>
          <a:stretch/>
        </p:blipFill>
        <p:spPr>
          <a:xfrm>
            <a:off x="3505373" y="1687978"/>
            <a:ext cx="1449475" cy="16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/>
          <p:nvPr/>
        </p:nvSpPr>
        <p:spPr>
          <a:xfrm>
            <a:off x="5028750" y="1228900"/>
            <a:ext cx="230100" cy="7662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/>
          <p:nvPr/>
        </p:nvSpPr>
        <p:spPr>
          <a:xfrm>
            <a:off x="6524150" y="1713325"/>
            <a:ext cx="312300" cy="113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3188275" y="1388725"/>
            <a:ext cx="1741800" cy="1644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3264475" y="1845925"/>
            <a:ext cx="1741800" cy="164400"/>
          </a:xfrm>
          <a:prstGeom prst="rect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3264475" y="1541125"/>
            <a:ext cx="1741800" cy="164400"/>
          </a:xfrm>
          <a:prstGeom prst="rect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/>
          <p:nvPr/>
        </p:nvSpPr>
        <p:spPr>
          <a:xfrm>
            <a:off x="3188275" y="1693525"/>
            <a:ext cx="1741800" cy="1644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Post-cleaning EDA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30337" l="16177" r="58662" t="54086"/>
          <a:stretch/>
        </p:blipFill>
        <p:spPr>
          <a:xfrm>
            <a:off x="299338" y="1171588"/>
            <a:ext cx="2831525" cy="98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 rotWithShape="1">
          <a:blip r:embed="rId4">
            <a:alphaModFix/>
          </a:blip>
          <a:srcRect b="20742" l="17157" r="11678" t="35807"/>
          <a:stretch/>
        </p:blipFill>
        <p:spPr>
          <a:xfrm>
            <a:off x="4247525" y="1171610"/>
            <a:ext cx="4584773" cy="1574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 rotWithShape="1">
          <a:blip r:embed="rId5">
            <a:alphaModFix/>
          </a:blip>
          <a:srcRect b="31889" l="16930" r="50541" t="29773"/>
          <a:stretch/>
        </p:blipFill>
        <p:spPr>
          <a:xfrm>
            <a:off x="6165100" y="3172786"/>
            <a:ext cx="2667202" cy="1768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 rotWithShape="1">
          <a:blip r:embed="rId6">
            <a:alphaModFix/>
          </a:blip>
          <a:srcRect b="46984" l="16471" r="64625" t="47995"/>
          <a:stretch/>
        </p:blipFill>
        <p:spPr>
          <a:xfrm>
            <a:off x="3130850" y="3024938"/>
            <a:ext cx="2067269" cy="31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 rotWithShape="1">
          <a:blip r:embed="rId7">
            <a:alphaModFix/>
          </a:blip>
          <a:srcRect b="24675" l="16248" r="56309" t="48961"/>
          <a:stretch/>
        </p:blipFill>
        <p:spPr>
          <a:xfrm>
            <a:off x="299350" y="3585125"/>
            <a:ext cx="2509402" cy="135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en"/>
            </a:br>
            <a:r>
              <a:rPr lang="en"/>
              <a:t>Downsides:</a:t>
            </a:r>
            <a:br>
              <a:rPr lang="en"/>
            </a:br>
            <a:r>
              <a:rPr lang="en"/>
              <a:t>-</a:t>
            </a:r>
            <a:r>
              <a:rPr lang="en"/>
              <a:t>very similar spenders at edge of eg. </a:t>
            </a:r>
            <a:r>
              <a:rPr lang="en">
                <a:solidFill>
                  <a:srgbClr val="FF0000"/>
                </a:solidFill>
              </a:rPr>
              <a:t>M tiers 1&amp;2</a:t>
            </a:r>
            <a:r>
              <a:rPr lang="en"/>
              <a:t>, may wrongfully be sorted into different groups</a:t>
            </a:r>
            <a:br>
              <a:rPr lang="en"/>
            </a:br>
            <a:r>
              <a:rPr lang="en"/>
              <a:t>-HUUUGE no. of groups (up to 4x4x4=64 combinations) </a:t>
            </a:r>
            <a:r>
              <a:rPr lang="en"/>
              <a:t>to manage </a:t>
            </a:r>
            <a:r>
              <a:rPr lang="en"/>
              <a:t>for marketing team</a:t>
            </a:r>
            <a:endParaRPr/>
          </a:p>
        </p:txBody>
      </p:sp>
      <p:grpSp>
        <p:nvGrpSpPr>
          <p:cNvPr id="124" name="Google Shape;124;p19"/>
          <p:cNvGrpSpPr/>
          <p:nvPr/>
        </p:nvGrpSpPr>
        <p:grpSpPr>
          <a:xfrm>
            <a:off x="625558" y="1011626"/>
            <a:ext cx="4742429" cy="1041257"/>
            <a:chOff x="387900" y="982026"/>
            <a:chExt cx="4979974" cy="1230800"/>
          </a:xfrm>
        </p:grpSpPr>
        <p:pic>
          <p:nvPicPr>
            <p:cNvPr id="125" name="Google Shape;125;p19"/>
            <p:cNvPicPr preferRelativeResize="0"/>
            <p:nvPr/>
          </p:nvPicPr>
          <p:blipFill rotWithShape="1">
            <a:blip r:embed="rId3">
              <a:alphaModFix/>
            </a:blip>
            <a:srcRect b="39688" l="16667" r="55297" t="35391"/>
            <a:stretch/>
          </p:blipFill>
          <p:spPr>
            <a:xfrm>
              <a:off x="2886936" y="1019007"/>
              <a:ext cx="2480938" cy="11707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6" name="Google Shape;126;p19"/>
            <p:cNvSpPr/>
            <p:nvPr/>
          </p:nvSpPr>
          <p:spPr>
            <a:xfrm>
              <a:off x="2454750" y="1442375"/>
              <a:ext cx="363000" cy="378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" name="Google Shape;127;p19"/>
            <p:cNvGrpSpPr/>
            <p:nvPr/>
          </p:nvGrpSpPr>
          <p:grpSpPr>
            <a:xfrm>
              <a:off x="387900" y="982026"/>
              <a:ext cx="2003798" cy="1230800"/>
              <a:chOff x="387900" y="982026"/>
              <a:chExt cx="2003798" cy="1230800"/>
            </a:xfrm>
          </p:grpSpPr>
          <p:pic>
            <p:nvPicPr>
              <p:cNvPr id="128" name="Google Shape;128;p19"/>
              <p:cNvPicPr preferRelativeResize="0"/>
              <p:nvPr/>
            </p:nvPicPr>
            <p:blipFill rotWithShape="1">
              <a:blip r:embed="rId4">
                <a:alphaModFix/>
              </a:blip>
              <a:srcRect b="27780" l="16713" r="60641" t="46021"/>
              <a:stretch/>
            </p:blipFill>
            <p:spPr>
              <a:xfrm>
                <a:off x="387900" y="982026"/>
                <a:ext cx="2003798" cy="123080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29" name="Google Shape;129;p19"/>
              <p:cNvGrpSpPr/>
              <p:nvPr/>
            </p:nvGrpSpPr>
            <p:grpSpPr>
              <a:xfrm>
                <a:off x="1959450" y="2050876"/>
                <a:ext cx="363000" cy="138910"/>
                <a:chOff x="2502375" y="2432851"/>
                <a:chExt cx="363000" cy="138910"/>
              </a:xfrm>
            </p:grpSpPr>
            <p:pic>
              <p:nvPicPr>
                <p:cNvPr id="130" name="Google Shape;130;p19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35277" l="34474" r="61423" t="61766"/>
                <a:stretch/>
              </p:blipFill>
              <p:spPr>
                <a:xfrm>
                  <a:off x="2502375" y="2432851"/>
                  <a:ext cx="363000" cy="1388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31" name="Google Shape;131;p19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35277" l="37196" r="61734" t="61766"/>
                <a:stretch/>
              </p:blipFill>
              <p:spPr>
                <a:xfrm>
                  <a:off x="2627900" y="2432862"/>
                  <a:ext cx="94589" cy="1388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</p:grpSp>
      <p:sp>
        <p:nvSpPr>
          <p:cNvPr id="132" name="Google Shape;132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RFM (baseline model)</a:t>
            </a:r>
            <a:endParaRPr/>
          </a:p>
        </p:txBody>
      </p:sp>
      <p:sp>
        <p:nvSpPr>
          <p:cNvPr id="133" name="Google Shape;133;p19"/>
          <p:cNvSpPr/>
          <p:nvPr/>
        </p:nvSpPr>
        <p:spPr>
          <a:xfrm>
            <a:off x="2117800" y="1638300"/>
            <a:ext cx="372300" cy="120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9"/>
          <p:cNvSpPr/>
          <p:nvPr/>
        </p:nvSpPr>
        <p:spPr>
          <a:xfrm>
            <a:off x="4604264" y="1638300"/>
            <a:ext cx="372300" cy="120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/>
          <p:nvPr/>
        </p:nvSpPr>
        <p:spPr>
          <a:xfrm>
            <a:off x="2117800" y="1929110"/>
            <a:ext cx="372300" cy="120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9"/>
          <p:cNvSpPr/>
          <p:nvPr/>
        </p:nvSpPr>
        <p:spPr>
          <a:xfrm>
            <a:off x="4604264" y="1929110"/>
            <a:ext cx="372300" cy="120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 rotWithShape="1">
          <a:blip r:embed="rId5">
            <a:alphaModFix/>
          </a:blip>
          <a:srcRect b="29447" l="17182" r="8173" t="27850"/>
          <a:stretch/>
        </p:blipFill>
        <p:spPr>
          <a:xfrm>
            <a:off x="2200787" y="3436709"/>
            <a:ext cx="4742424" cy="1526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title"/>
          </p:nvPr>
        </p:nvSpPr>
        <p:spPr>
          <a:xfrm>
            <a:off x="311700" y="445025"/>
            <a:ext cx="3999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Kmeans</a:t>
            </a:r>
            <a:endParaRPr/>
          </a:p>
        </p:txBody>
      </p:sp>
      <p:sp>
        <p:nvSpPr>
          <p:cNvPr id="144" name="Google Shape;144;p20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Gridsearch. Try 1-10 clusters...</a:t>
            </a:r>
            <a:br>
              <a:rPr lang="en"/>
            </a:br>
            <a:br>
              <a:rPr lang="en"/>
            </a:br>
            <a:r>
              <a:rPr lang="en"/>
              <a:t>Elbow:</a:t>
            </a: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r>
              <a:rPr lang="en"/>
              <a:t>Silhouette score: </a:t>
            </a:r>
            <a:r>
              <a:rPr lang="en">
                <a:solidFill>
                  <a:srgbClr val="FF0000"/>
                </a:solidFill>
              </a:rPr>
              <a:t>5 clusters best?</a:t>
            </a:r>
            <a:r>
              <a:rPr lang="en"/>
              <a:t> (best score of  0.58)</a:t>
            </a:r>
            <a:endParaRPr/>
          </a:p>
        </p:txBody>
      </p:sp>
      <p:sp>
        <p:nvSpPr>
          <p:cNvPr id="145" name="Google Shape;145;p20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46" name="Google Shape;146;p20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Gridsearch. Try eps: [0.02, 0.1, 0.4], min_samples: [2,5,9]</a:t>
            </a:r>
            <a:br>
              <a:rPr lang="en"/>
            </a:br>
            <a:br>
              <a:rPr lang="en"/>
            </a:br>
            <a:r>
              <a:rPr lang="en"/>
              <a:t>Silhouette score: </a:t>
            </a:r>
            <a:r>
              <a:rPr lang="en">
                <a:solidFill>
                  <a:srgbClr val="FF0000"/>
                </a:solidFill>
              </a:rPr>
              <a:t>3 clusters best?</a:t>
            </a:r>
            <a:r>
              <a:rPr lang="en"/>
              <a:t> (best score of 0.62, best params eps=0.4, min_samples=9)</a:t>
            </a:r>
            <a:endParaRPr/>
          </a:p>
        </p:txBody>
      </p:sp>
      <p:sp>
        <p:nvSpPr>
          <p:cNvPr id="147" name="Google Shape;147;p20"/>
          <p:cNvSpPr txBox="1"/>
          <p:nvPr>
            <p:ph type="title"/>
          </p:nvPr>
        </p:nvSpPr>
        <p:spPr>
          <a:xfrm>
            <a:off x="4832400" y="445025"/>
            <a:ext cx="3999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DB-Scan</a:t>
            </a:r>
            <a:endParaRPr/>
          </a:p>
        </p:txBody>
      </p:sp>
      <p:pic>
        <p:nvPicPr>
          <p:cNvPr id="148" name="Google Shape;148;p20"/>
          <p:cNvPicPr preferRelativeResize="0"/>
          <p:nvPr/>
        </p:nvPicPr>
        <p:blipFill rotWithShape="1">
          <a:blip r:embed="rId3">
            <a:alphaModFix/>
          </a:blip>
          <a:srcRect b="26883" l="17245" r="52419" t="33949"/>
          <a:stretch/>
        </p:blipFill>
        <p:spPr>
          <a:xfrm>
            <a:off x="1407850" y="1780438"/>
            <a:ext cx="2179248" cy="158262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/>
          <p:nvPr/>
        </p:nvSpPr>
        <p:spPr>
          <a:xfrm>
            <a:off x="2076925" y="2502250"/>
            <a:ext cx="195000" cy="788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 txBox="1"/>
          <p:nvPr/>
        </p:nvSpPr>
        <p:spPr>
          <a:xfrm>
            <a:off x="2112225" y="2243250"/>
            <a:ext cx="14916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3 clusters best?</a:t>
            </a:r>
            <a:endParaRPr>
              <a:solidFill>
                <a:srgbClr val="FF00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6003300" y="3951688"/>
            <a:ext cx="3057600" cy="10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BUT!!!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As rule of thumb, 3 clusters is too few! Typically ~8!</a:t>
            </a:r>
            <a:br>
              <a:rPr lang="en">
                <a:latin typeface="Old Standard TT"/>
                <a:ea typeface="Old Standard TT"/>
                <a:cs typeface="Old Standard TT"/>
                <a:sym typeface="Old Standard TT"/>
              </a:rPr>
            </a:br>
            <a:br>
              <a:rPr lang="en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SO… Use 5 clusters.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2" name="Google Shape;152;p20"/>
          <p:cNvSpPr txBox="1"/>
          <p:nvPr/>
        </p:nvSpPr>
        <p:spPr>
          <a:xfrm>
            <a:off x="111200" y="97300"/>
            <a:ext cx="23499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Evaluate other models...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153" name="Google Shape;153;p20"/>
          <p:cNvGrpSpPr/>
          <p:nvPr/>
        </p:nvGrpSpPr>
        <p:grpSpPr>
          <a:xfrm>
            <a:off x="-75750" y="3882475"/>
            <a:ext cx="4590976" cy="1340174"/>
            <a:chOff x="-151950" y="3806275"/>
            <a:chExt cx="4590976" cy="1340174"/>
          </a:xfrm>
        </p:grpSpPr>
        <p:grpSp>
          <p:nvGrpSpPr>
            <p:cNvPr id="154" name="Google Shape;154;p20"/>
            <p:cNvGrpSpPr/>
            <p:nvPr/>
          </p:nvGrpSpPr>
          <p:grpSpPr>
            <a:xfrm>
              <a:off x="2886425" y="3806275"/>
              <a:ext cx="1552601" cy="1340174"/>
              <a:chOff x="2584400" y="3370488"/>
              <a:chExt cx="1552601" cy="1340174"/>
            </a:xfrm>
          </p:grpSpPr>
          <p:pic>
            <p:nvPicPr>
              <p:cNvPr id="155" name="Google Shape;155;p20"/>
              <p:cNvPicPr preferRelativeResize="0"/>
              <p:nvPr/>
            </p:nvPicPr>
            <p:blipFill rotWithShape="1">
              <a:blip r:embed="rId4">
                <a:alphaModFix/>
              </a:blip>
              <a:srcRect b="29468" l="0" r="72445" t="48005"/>
              <a:stretch/>
            </p:blipFill>
            <p:spPr>
              <a:xfrm>
                <a:off x="2584400" y="3410251"/>
                <a:ext cx="1552600" cy="115862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6" name="Google Shape;156;p20"/>
              <p:cNvPicPr preferRelativeResize="0"/>
              <p:nvPr/>
            </p:nvPicPr>
            <p:blipFill rotWithShape="1">
              <a:blip r:embed="rId4">
                <a:alphaModFix/>
              </a:blip>
              <a:srcRect b="26524" l="72444" r="5263" t="47420"/>
              <a:stretch/>
            </p:blipFill>
            <p:spPr>
              <a:xfrm>
                <a:off x="2880875" y="3370488"/>
                <a:ext cx="1256126" cy="134017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7" name="Google Shape;157;p20"/>
            <p:cNvGrpSpPr/>
            <p:nvPr/>
          </p:nvGrpSpPr>
          <p:grpSpPr>
            <a:xfrm>
              <a:off x="1303000" y="3838975"/>
              <a:ext cx="1576426" cy="1274787"/>
              <a:chOff x="657100" y="3492300"/>
              <a:chExt cx="1576426" cy="1274787"/>
            </a:xfrm>
          </p:grpSpPr>
          <p:pic>
            <p:nvPicPr>
              <p:cNvPr id="158" name="Google Shape;158;p20"/>
              <p:cNvPicPr preferRelativeResize="0"/>
              <p:nvPr/>
            </p:nvPicPr>
            <p:blipFill rotWithShape="1">
              <a:blip r:embed="rId4">
                <a:alphaModFix/>
              </a:blip>
              <a:srcRect b="53085" l="0" r="72445" t="24001"/>
              <a:stretch/>
            </p:blipFill>
            <p:spPr>
              <a:xfrm>
                <a:off x="657100" y="3492300"/>
                <a:ext cx="1552600" cy="1178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9" name="Google Shape;159;p20"/>
              <p:cNvPicPr preferRelativeResize="0"/>
              <p:nvPr/>
            </p:nvPicPr>
            <p:blipFill rotWithShape="1">
              <a:blip r:embed="rId4">
                <a:alphaModFix/>
              </a:blip>
              <a:srcRect b="51305" l="72446" r="5261" t="24185"/>
              <a:stretch/>
            </p:blipFill>
            <p:spPr>
              <a:xfrm>
                <a:off x="977400" y="3506463"/>
                <a:ext cx="1256126" cy="126062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0" name="Google Shape;160;p20"/>
            <p:cNvGrpSpPr/>
            <p:nvPr/>
          </p:nvGrpSpPr>
          <p:grpSpPr>
            <a:xfrm>
              <a:off x="-151950" y="3846050"/>
              <a:ext cx="1867775" cy="1260624"/>
              <a:chOff x="-1349250" y="3512275"/>
              <a:chExt cx="1867775" cy="1260624"/>
            </a:xfrm>
          </p:grpSpPr>
          <p:pic>
            <p:nvPicPr>
              <p:cNvPr id="161" name="Google Shape;161;p20"/>
              <p:cNvPicPr preferRelativeResize="0"/>
              <p:nvPr/>
            </p:nvPicPr>
            <p:blipFill rotWithShape="1">
              <a:blip r:embed="rId4">
                <a:alphaModFix/>
              </a:blip>
              <a:srcRect b="77474" l="0" r="72445" t="0"/>
              <a:stretch/>
            </p:blipFill>
            <p:spPr>
              <a:xfrm>
                <a:off x="-1349250" y="3512275"/>
                <a:ext cx="1552600" cy="11586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2" name="Google Shape;162;p20"/>
              <p:cNvPicPr preferRelativeResize="0"/>
              <p:nvPr/>
            </p:nvPicPr>
            <p:blipFill rotWithShape="1">
              <a:blip r:embed="rId4">
                <a:alphaModFix/>
              </a:blip>
              <a:srcRect b="75490" l="72445" r="0" t="0"/>
              <a:stretch/>
            </p:blipFill>
            <p:spPr>
              <a:xfrm>
                <a:off x="-1034075" y="3512275"/>
                <a:ext cx="1552600" cy="1260624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63" name="Google Shape;163;p20"/>
          <p:cNvGrpSpPr/>
          <p:nvPr/>
        </p:nvGrpSpPr>
        <p:grpSpPr>
          <a:xfrm>
            <a:off x="4625150" y="2532975"/>
            <a:ext cx="4543750" cy="1269375"/>
            <a:chOff x="4625150" y="2456775"/>
            <a:chExt cx="4543750" cy="1269375"/>
          </a:xfrm>
        </p:grpSpPr>
        <p:grpSp>
          <p:nvGrpSpPr>
            <p:cNvPr id="164" name="Google Shape;164;p20"/>
            <p:cNvGrpSpPr/>
            <p:nvPr/>
          </p:nvGrpSpPr>
          <p:grpSpPr>
            <a:xfrm>
              <a:off x="7598850" y="2475450"/>
              <a:ext cx="1570050" cy="1178426"/>
              <a:chOff x="1226725" y="3377725"/>
              <a:chExt cx="1570050" cy="1178426"/>
            </a:xfrm>
          </p:grpSpPr>
          <p:pic>
            <p:nvPicPr>
              <p:cNvPr id="165" name="Google Shape;165;p20"/>
              <p:cNvPicPr preferRelativeResize="0"/>
              <p:nvPr/>
            </p:nvPicPr>
            <p:blipFill rotWithShape="1">
              <a:blip r:embed="rId5">
                <a:alphaModFix/>
              </a:blip>
              <a:srcRect b="29414" l="0" r="72242" t="48168"/>
              <a:stretch/>
            </p:blipFill>
            <p:spPr>
              <a:xfrm>
                <a:off x="1226725" y="3390450"/>
                <a:ext cx="1570050" cy="11529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6" name="Google Shape;166;p20"/>
              <p:cNvPicPr preferRelativeResize="0"/>
              <p:nvPr/>
            </p:nvPicPr>
            <p:blipFill rotWithShape="1">
              <a:blip r:embed="rId5">
                <a:alphaModFix/>
              </a:blip>
              <a:srcRect b="29099" l="73631" r="5816" t="47989"/>
              <a:stretch/>
            </p:blipFill>
            <p:spPr>
              <a:xfrm>
                <a:off x="1593175" y="3377725"/>
                <a:ext cx="1162501" cy="11784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67" name="Google Shape;167;p20"/>
            <p:cNvGrpSpPr/>
            <p:nvPr/>
          </p:nvGrpSpPr>
          <p:grpSpPr>
            <a:xfrm>
              <a:off x="6082350" y="2502250"/>
              <a:ext cx="1491601" cy="1178426"/>
              <a:chOff x="-452625" y="3516825"/>
              <a:chExt cx="1491601" cy="1178426"/>
            </a:xfrm>
          </p:grpSpPr>
          <p:pic>
            <p:nvPicPr>
              <p:cNvPr id="168" name="Google Shape;168;p20"/>
              <p:cNvPicPr preferRelativeResize="0"/>
              <p:nvPr/>
            </p:nvPicPr>
            <p:blipFill rotWithShape="1">
              <a:blip r:embed="rId5">
                <a:alphaModFix/>
              </a:blip>
              <a:srcRect b="53282" l="1387" r="72243" t="24721"/>
              <a:stretch/>
            </p:blipFill>
            <p:spPr>
              <a:xfrm>
                <a:off x="-452625" y="3516825"/>
                <a:ext cx="1491599" cy="11313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9" name="Google Shape;169;p20"/>
              <p:cNvPicPr preferRelativeResize="0"/>
              <p:nvPr/>
            </p:nvPicPr>
            <p:blipFill rotWithShape="1">
              <a:blip r:embed="rId5">
                <a:alphaModFix/>
              </a:blip>
              <a:srcRect b="52544" l="73631" r="5816" t="24545"/>
              <a:stretch/>
            </p:blipFill>
            <p:spPr>
              <a:xfrm>
                <a:off x="-123525" y="3516825"/>
                <a:ext cx="1162501" cy="117842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70" name="Google Shape;170;p20"/>
            <p:cNvGrpSpPr/>
            <p:nvPr/>
          </p:nvGrpSpPr>
          <p:grpSpPr>
            <a:xfrm>
              <a:off x="4625150" y="2456775"/>
              <a:ext cx="1432301" cy="1269375"/>
              <a:chOff x="-2014875" y="3662200"/>
              <a:chExt cx="1432301" cy="1269375"/>
            </a:xfrm>
          </p:grpSpPr>
          <p:pic>
            <p:nvPicPr>
              <p:cNvPr id="171" name="Google Shape;171;p20"/>
              <p:cNvPicPr preferRelativeResize="0"/>
              <p:nvPr/>
            </p:nvPicPr>
            <p:blipFill rotWithShape="1">
              <a:blip r:embed="rId5">
                <a:alphaModFix/>
              </a:blip>
              <a:srcRect b="77583" l="2435" r="72241" t="0"/>
              <a:stretch/>
            </p:blipFill>
            <p:spPr>
              <a:xfrm>
                <a:off x="-2014875" y="3662200"/>
                <a:ext cx="1432301" cy="11529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2" name="Google Shape;172;p20"/>
              <p:cNvPicPr preferRelativeResize="0"/>
              <p:nvPr/>
            </p:nvPicPr>
            <p:blipFill rotWithShape="1">
              <a:blip r:embed="rId5">
                <a:alphaModFix/>
              </a:blip>
              <a:srcRect b="75320" l="73631" r="5816" t="0"/>
              <a:stretch/>
            </p:blipFill>
            <p:spPr>
              <a:xfrm>
                <a:off x="-1768875" y="3662200"/>
                <a:ext cx="1162501" cy="12693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P1. Conclusion &amp; Recommendations</a:t>
            </a:r>
            <a:endParaRPr/>
          </a:p>
        </p:txBody>
      </p:sp>
      <p:sp>
        <p:nvSpPr>
          <p:cNvPr id="178" name="Google Shape;178;p21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Best model: </a:t>
            </a:r>
            <a:r>
              <a:rPr lang="en" sz="1800"/>
              <a:t>Kmeans</a:t>
            </a:r>
            <a:br>
              <a:rPr lang="en" sz="3000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endParaRPr/>
          </a:p>
        </p:txBody>
      </p:sp>
      <p:sp>
        <p:nvSpPr>
          <p:cNvPr id="179" name="Google Shape;179;p21"/>
          <p:cNvSpPr txBox="1"/>
          <p:nvPr>
            <p:ph idx="2" type="body"/>
          </p:nvPr>
        </p:nvSpPr>
        <p:spPr>
          <a:xfrm>
            <a:off x="3568400" y="943075"/>
            <a:ext cx="55755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ndustry’s marketing-strategy recommendations for each cluster:</a:t>
            </a:r>
            <a:br>
              <a:rPr lang="en"/>
            </a:br>
            <a:br>
              <a:rPr lang="en" sz="550"/>
            </a:br>
            <a: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A. Core - Your Best Customers (none from kmeans!)</a:t>
            </a:r>
            <a:b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- RFM group: 111</a:t>
            </a:r>
            <a:b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- Who They Are: Highly engaged customers who have bought the most recent, the most often, and generated the most revenue.</a:t>
            </a:r>
            <a:b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- Marketing Strategies: Focus on loyalty programs and new product introductions. These customers have proven to have a higher willingness to pay, so don't use discount pricing to generate incremental sales. Instead, focus on value added offers through product recommendations based on previous purchases.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B. Loyal - Your Most Loyal Customers (kmeans cluster 3!)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RFM group: X1X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Who They Are: Customers who buy the most often from your store.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Marketing Strategies: Loyalty programs are effective for these repeat visitors. Advocacy programs and reviews are also common X1X strategies. Lastly, consider rewarding these customers with Free Shipping or other like benefits.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C. Whales - Your Highest Paying Customers (kmeans cluster 2!)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RFM group: XX1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Who They Are: Customers who have generated the most revenue for your store.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Marketing Strategies: These customers have demonstrated a high willingness to pay. Consider premium offers, subscription tiers, luxury products, or value add cross/up-sells. Don't waste margin on discounts.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D. Promising - Faithful customers (kmeans cluster 3!)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RFM group: X13, X14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Who They Are: Customers who return often, but do not spend a lot.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Marketing Strategies: You've already succeeded in creating loyalty. Focus on increasing monetization through product recommendations based on past purchases and incentives tied to spending thresholds (pegged to your store AOV).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E. Rookies - Your Newest Customers (kmeans cluster 0,2,4!)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RFM group: 14X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Who They Are: First time buyers on your site.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Marketing Strategies: Most customers never graduate to loyal. Having clear strategies in place for first time buyers such as triggered welcome emails will pay dividends.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F. Slipping - Once Loyal, Now Almost Gone (none from kmeans!)</a:t>
            </a:r>
            <a:b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- RFM group: 44(1/2)</a:t>
            </a:r>
            <a:b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- Who They Are: Great past customers who haven't bought in awhile.</a:t>
            </a:r>
            <a:b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solidFill>
                  <a:srgbClr val="CCCCCC"/>
                </a:solidFill>
                <a:latin typeface="Arial"/>
                <a:ea typeface="Arial"/>
                <a:cs typeface="Arial"/>
                <a:sym typeface="Arial"/>
              </a:rPr>
              <a:t>- Marketing Strategies: Customers leave for a variety of reasons. Depending on your situation price deals, new product launches, or other retention strategies.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G. Lost - (kmeans cluster 1!)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RFM group: 444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Who They Are: Lost customers who spent little, infrequently</a:t>
            </a:r>
            <a:br>
              <a:rPr lang="en" sz="550">
                <a:latin typeface="Arial"/>
                <a:ea typeface="Arial"/>
                <a:cs typeface="Arial"/>
                <a:sym typeface="Arial"/>
              </a:rPr>
            </a:br>
            <a:r>
              <a:rPr lang="en" sz="550">
                <a:latin typeface="Arial"/>
                <a:ea typeface="Arial"/>
                <a:cs typeface="Arial"/>
                <a:sym typeface="Arial"/>
              </a:rPr>
              <a:t>- Marketing Strategies: Don't waste huge marketing efforts on them</a:t>
            </a:r>
            <a:endParaRPr sz="5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600"/>
          </a:p>
        </p:txBody>
      </p:sp>
      <p:sp>
        <p:nvSpPr>
          <p:cNvPr id="180" name="Google Shape;180;p21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81" name="Google Shape;181;p21"/>
          <p:cNvPicPr preferRelativeResize="0"/>
          <p:nvPr/>
        </p:nvPicPr>
        <p:blipFill rotWithShape="1">
          <a:blip r:embed="rId3">
            <a:alphaModFix/>
          </a:blip>
          <a:srcRect b="18139" l="16625" r="44501" t="36872"/>
          <a:stretch/>
        </p:blipFill>
        <p:spPr>
          <a:xfrm>
            <a:off x="311700" y="1641300"/>
            <a:ext cx="3190296" cy="1860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2" name="Google Shape;182;p21"/>
          <p:cNvCxnSpPr/>
          <p:nvPr/>
        </p:nvCxnSpPr>
        <p:spPr>
          <a:xfrm>
            <a:off x="1087700" y="4661750"/>
            <a:ext cx="2523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" name="Google Shape;183;p21"/>
          <p:cNvCxnSpPr/>
          <p:nvPr/>
        </p:nvCxnSpPr>
        <p:spPr>
          <a:xfrm flipH="1" rot="10800000">
            <a:off x="1547225" y="3700075"/>
            <a:ext cx="2076900" cy="13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4" name="Google Shape;184;p21"/>
          <p:cNvCxnSpPr/>
          <p:nvPr/>
        </p:nvCxnSpPr>
        <p:spPr>
          <a:xfrm flipH="1" rot="10800000">
            <a:off x="1435725" y="3114775"/>
            <a:ext cx="2202300" cy="2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5" name="Google Shape;185;p21"/>
          <p:cNvCxnSpPr/>
          <p:nvPr/>
        </p:nvCxnSpPr>
        <p:spPr>
          <a:xfrm flipH="1" rot="10800000">
            <a:off x="1442625" y="1999375"/>
            <a:ext cx="2188500" cy="1143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6" name="Google Shape;186;p21"/>
          <p:cNvCxnSpPr/>
          <p:nvPr/>
        </p:nvCxnSpPr>
        <p:spPr>
          <a:xfrm flipH="1" rot="10800000">
            <a:off x="1223325" y="2609275"/>
            <a:ext cx="2387100" cy="296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7" name="Google Shape;187;p21"/>
          <p:cNvCxnSpPr/>
          <p:nvPr/>
        </p:nvCxnSpPr>
        <p:spPr>
          <a:xfrm>
            <a:off x="919975" y="3504800"/>
            <a:ext cx="641100" cy="209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21"/>
          <p:cNvCxnSpPr/>
          <p:nvPr/>
        </p:nvCxnSpPr>
        <p:spPr>
          <a:xfrm>
            <a:off x="1519350" y="3490850"/>
            <a:ext cx="55800" cy="236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1"/>
          <p:cNvCxnSpPr/>
          <p:nvPr/>
        </p:nvCxnSpPr>
        <p:spPr>
          <a:xfrm>
            <a:off x="1268450" y="3518725"/>
            <a:ext cx="306600" cy="195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0" name="Google Shape;190;p21"/>
          <p:cNvCxnSpPr/>
          <p:nvPr/>
        </p:nvCxnSpPr>
        <p:spPr>
          <a:xfrm>
            <a:off x="1087250" y="3490850"/>
            <a:ext cx="13800" cy="117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1" name="Google Shape;191;p21"/>
          <p:cNvCxnSpPr/>
          <p:nvPr/>
        </p:nvCxnSpPr>
        <p:spPr>
          <a:xfrm rot="10800000">
            <a:off x="1223325" y="2905400"/>
            <a:ext cx="0" cy="208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2" name="Google Shape;192;p21"/>
          <p:cNvSpPr txBox="1"/>
          <p:nvPr/>
        </p:nvSpPr>
        <p:spPr>
          <a:xfrm>
            <a:off x="111200" y="97300"/>
            <a:ext cx="36663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Rank clusters’ median RFM into RFM tiers...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3" name="Google Shape;193;p21"/>
          <p:cNvSpPr txBox="1"/>
          <p:nvPr/>
        </p:nvSpPr>
        <p:spPr>
          <a:xfrm>
            <a:off x="6598900" y="4796800"/>
            <a:ext cx="25230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rgbClr val="337AB7"/>
                </a:solidFill>
                <a:highlight>
                  <a:srgbClr val="FFFFFF"/>
                </a:highlight>
                <a:hlinkClick r:id="rId4"/>
              </a:rPr>
              <a:t>https://www.barilliance.com/rfm-analysis/#tab-con-1</a:t>
            </a:r>
            <a:endParaRPr sz="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